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7" r:id="rId2"/>
    <p:sldId id="345" r:id="rId3"/>
    <p:sldId id="358" r:id="rId4"/>
    <p:sldId id="365" r:id="rId5"/>
    <p:sldId id="368" r:id="rId6"/>
    <p:sldId id="402" r:id="rId7"/>
    <p:sldId id="262" r:id="rId8"/>
    <p:sldId id="403" r:id="rId9"/>
    <p:sldId id="374" r:id="rId10"/>
    <p:sldId id="373" r:id="rId11"/>
    <p:sldId id="398" r:id="rId12"/>
    <p:sldId id="372" r:id="rId13"/>
    <p:sldId id="371" r:id="rId14"/>
    <p:sldId id="399" r:id="rId15"/>
    <p:sldId id="366" r:id="rId16"/>
    <p:sldId id="359" r:id="rId17"/>
    <p:sldId id="400" r:id="rId18"/>
    <p:sldId id="405" r:id="rId19"/>
    <p:sldId id="363" r:id="rId20"/>
    <p:sldId id="364" r:id="rId21"/>
    <p:sldId id="369" r:id="rId22"/>
    <p:sldId id="401" r:id="rId23"/>
    <p:sldId id="375" r:id="rId24"/>
    <p:sldId id="376" r:id="rId25"/>
    <p:sldId id="377" r:id="rId26"/>
    <p:sldId id="380" r:id="rId27"/>
    <p:sldId id="378" r:id="rId28"/>
    <p:sldId id="379" r:id="rId29"/>
    <p:sldId id="381" r:id="rId30"/>
    <p:sldId id="382" r:id="rId31"/>
    <p:sldId id="383" r:id="rId32"/>
    <p:sldId id="384" r:id="rId33"/>
    <p:sldId id="385" r:id="rId34"/>
    <p:sldId id="386" r:id="rId35"/>
    <p:sldId id="387" r:id="rId36"/>
    <p:sldId id="343" r:id="rId37"/>
    <p:sldId id="406" r:id="rId38"/>
    <p:sldId id="272" r:id="rId39"/>
  </p:sldIdLst>
  <p:sldSz cx="14630400" cy="8229600"/>
  <p:notesSz cx="6858000" cy="9144000"/>
  <p:defaultTex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9">
          <p15:clr>
            <a:srgbClr val="A4A3A4"/>
          </p15:clr>
        </p15:guide>
        <p15:guide id="2" pos="38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RIS, AMY L" initials="HAL" lastIdx="2" clrIdx="0"/>
  <p:cmAuthor id="2" name="Cortes, Luis E" initials="CLE" lastIdx="1" clrIdx="1"/>
  <p:cmAuthor id="3" name="Laird, Kyra A" initials="LKA" lastIdx="3" clrIdx="2"/>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5AE6"/>
    <a:srgbClr val="663AB6"/>
    <a:srgbClr val="3C00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90" autoAdjust="0"/>
    <p:restoredTop sz="94451" autoAdjust="0"/>
  </p:normalViewPr>
  <p:slideViewPr>
    <p:cSldViewPr snapToGrid="0" snapToObjects="1" showGuides="1">
      <p:cViewPr varScale="1">
        <p:scale>
          <a:sx n="85" d="100"/>
          <a:sy n="85" d="100"/>
        </p:scale>
        <p:origin x="588" y="90"/>
      </p:cViewPr>
      <p:guideLst>
        <p:guide orient="horz" pos="739"/>
        <p:guide pos="38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7-25T17:53:16.382"/>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259DBD-E77D-4871-B3D3-CB56C1CEF037}" type="datetimeFigureOut">
              <a:rPr lang="en-US" smtClean="0"/>
              <a:t>8/20/2024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DE46E6-3AB7-484F-9FBF-FD47303B7739}" type="slidenum">
              <a:rPr lang="en-US" smtClean="0"/>
              <a:t>‹#›</a:t>
            </a:fld>
            <a:endParaRPr lang="en-US" dirty="0"/>
          </a:p>
        </p:txBody>
      </p:sp>
    </p:spTree>
    <p:extLst>
      <p:ext uri="{BB962C8B-B14F-4D97-AF65-F5344CB8AC3E}">
        <p14:creationId xmlns:p14="http://schemas.microsoft.com/office/powerpoint/2010/main" val="1580980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1</a:t>
            </a:fld>
            <a:endParaRPr lang="en-US" dirty="0"/>
          </a:p>
        </p:txBody>
      </p:sp>
    </p:spTree>
    <p:extLst>
      <p:ext uri="{BB962C8B-B14F-4D97-AF65-F5344CB8AC3E}">
        <p14:creationId xmlns:p14="http://schemas.microsoft.com/office/powerpoint/2010/main" val="4051819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Billing Providers and Unrestricted Provider update</a:t>
            </a:r>
            <a:r>
              <a:rPr lang="en-US" sz="1200" baseline="0" dirty="0">
                <a:latin typeface="Arial" panose="020B0604020202020204" pitchFamily="34" charset="0"/>
                <a:cs typeface="Arial" panose="020B0604020202020204" pitchFamily="34" charset="0"/>
              </a:rPr>
              <a:t> options</a:t>
            </a:r>
          </a:p>
          <a:p>
            <a:r>
              <a:rPr lang="en-US" sz="1200" baseline="0" dirty="0">
                <a:latin typeface="Arial" panose="020B0604020202020204" pitchFamily="34" charset="0"/>
                <a:cs typeface="Arial" panose="020B0604020202020204" pitchFamily="34" charset="0"/>
              </a:rPr>
              <a:t>Note: Insurance is only required with affiliations </a:t>
            </a:r>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12</a:t>
            </a:fld>
            <a:endParaRPr lang="en-US" dirty="0"/>
          </a:p>
        </p:txBody>
      </p:sp>
    </p:spTree>
    <p:extLst>
      <p:ext uri="{BB962C8B-B14F-4D97-AF65-F5344CB8AC3E}">
        <p14:creationId xmlns:p14="http://schemas.microsoft.com/office/powerpoint/2010/main" val="3398078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a:t>
            </a:r>
            <a:r>
              <a:rPr lang="en-US" baseline="0" dirty="0"/>
              <a:t> </a:t>
            </a:r>
            <a:r>
              <a:rPr lang="en-US" dirty="0"/>
              <a:t>Each option will ask</a:t>
            </a:r>
            <a:r>
              <a:rPr lang="en-US" baseline="0" dirty="0"/>
              <a:t> for different information in which is to be updated. More than one categories can be selected per update request</a:t>
            </a:r>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13</a:t>
            </a:fld>
            <a:endParaRPr lang="en-US" dirty="0"/>
          </a:p>
        </p:txBody>
      </p:sp>
    </p:spTree>
    <p:extLst>
      <p:ext uri="{BB962C8B-B14F-4D97-AF65-F5344CB8AC3E}">
        <p14:creationId xmlns:p14="http://schemas.microsoft.com/office/powerpoint/2010/main" val="160492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14</a:t>
            </a:fld>
            <a:endParaRPr lang="en-US" dirty="0"/>
          </a:p>
        </p:txBody>
      </p:sp>
    </p:spTree>
    <p:extLst>
      <p:ext uri="{BB962C8B-B14F-4D97-AF65-F5344CB8AC3E}">
        <p14:creationId xmlns:p14="http://schemas.microsoft.com/office/powerpoint/2010/main" val="1203416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Rendering only provider update</a:t>
            </a:r>
            <a:r>
              <a:rPr lang="en-US" sz="1200" baseline="0" dirty="0">
                <a:latin typeface="Arial" panose="020B0604020202020204" pitchFamily="34" charset="0"/>
                <a:cs typeface="Arial" panose="020B0604020202020204" pitchFamily="34" charset="0"/>
              </a:rPr>
              <a:t> options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Arial" panose="020B0604020202020204" pitchFamily="34" charset="0"/>
                <a:cs typeface="Arial" panose="020B0604020202020204" pitchFamily="34" charset="0"/>
              </a:rPr>
              <a:t>Note: Insurance is only required with affiliations </a:t>
            </a:r>
            <a:endParaRPr lang="en-US" dirty="0"/>
          </a:p>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15</a:t>
            </a:fld>
            <a:endParaRPr lang="en-US" dirty="0"/>
          </a:p>
        </p:txBody>
      </p:sp>
    </p:spTree>
    <p:extLst>
      <p:ext uri="{BB962C8B-B14F-4D97-AF65-F5344CB8AC3E}">
        <p14:creationId xmlns:p14="http://schemas.microsoft.com/office/powerpoint/2010/main" val="1790214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Speaker Note:</a:t>
            </a:r>
            <a:r>
              <a:rPr lang="en-US" baseline="0" dirty="0"/>
              <a:t> </a:t>
            </a:r>
            <a:r>
              <a:rPr lang="en-US" dirty="0"/>
              <a:t>Each option will ask</a:t>
            </a:r>
            <a:r>
              <a:rPr lang="en-US" baseline="0" dirty="0"/>
              <a:t> for different information in which is to be updated. More than one categories can be selected per update request</a:t>
            </a:r>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16</a:t>
            </a:fld>
            <a:endParaRPr lang="en-US" dirty="0"/>
          </a:p>
        </p:txBody>
      </p:sp>
    </p:spTree>
    <p:extLst>
      <p:ext uri="{BB962C8B-B14F-4D97-AF65-F5344CB8AC3E}">
        <p14:creationId xmlns:p14="http://schemas.microsoft.com/office/powerpoint/2010/main" val="2434306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17</a:t>
            </a:fld>
            <a:endParaRPr lang="en-US" dirty="0"/>
          </a:p>
        </p:txBody>
      </p:sp>
    </p:spTree>
    <p:extLst>
      <p:ext uri="{BB962C8B-B14F-4D97-AF65-F5344CB8AC3E}">
        <p14:creationId xmlns:p14="http://schemas.microsoft.com/office/powerpoint/2010/main" val="171725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upload</a:t>
            </a:r>
            <a:r>
              <a:rPr lang="en-US" baseline="0" dirty="0"/>
              <a:t> screenshot is an example of a “</a:t>
            </a:r>
            <a:r>
              <a:rPr lang="en-US" u="sng" baseline="0" dirty="0"/>
              <a:t>Name</a:t>
            </a:r>
            <a:r>
              <a:rPr lang="en-US" baseline="0" dirty="0"/>
              <a:t>” update request.</a:t>
            </a:r>
            <a:endParaRPr lang="en-US" dirty="0"/>
          </a:p>
          <a:p>
            <a:endParaRPr lang="en-US" dirty="0"/>
          </a:p>
          <a:p>
            <a:r>
              <a:rPr lang="en-US" dirty="0"/>
              <a:t>Speaker</a:t>
            </a:r>
            <a:r>
              <a:rPr lang="en-US" baseline="0" dirty="0"/>
              <a:t> Note: Edit necessary fields to be updated. Some fields contain data from the provider record (Name, NPI, Tax and Business Type, Office Information, and License and Certification).   Other fields are blank and the user can add data (Add and End Affiliations, Owner, Manager, Back date enrollment, and Terminate Enrollment). </a:t>
            </a:r>
          </a:p>
          <a:p>
            <a:r>
              <a:rPr lang="en-US" baseline="0" dirty="0"/>
              <a:t>Attach pertinent documents using the upload attachment function.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Fill in the certification</a:t>
            </a:r>
            <a:r>
              <a:rPr lang="en-US" baseline="0" dirty="0"/>
              <a:t> section after completing all other requested update sections. </a:t>
            </a:r>
            <a:endParaRPr lang="en-US" dirty="0"/>
          </a:p>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18</a:t>
            </a:fld>
            <a:endParaRPr lang="en-US" dirty="0"/>
          </a:p>
        </p:txBody>
      </p:sp>
    </p:spTree>
    <p:extLst>
      <p:ext uri="{BB962C8B-B14F-4D97-AF65-F5344CB8AC3E}">
        <p14:creationId xmlns:p14="http://schemas.microsoft.com/office/powerpoint/2010/main" val="4697878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upload</a:t>
            </a:r>
            <a:r>
              <a:rPr lang="en-US" baseline="0" dirty="0"/>
              <a:t> screenshot is an example of “</a:t>
            </a:r>
            <a:r>
              <a:rPr lang="en-US" u="sng" baseline="0" dirty="0"/>
              <a:t>License and Certification Information</a:t>
            </a:r>
            <a:r>
              <a:rPr lang="en-US" baseline="0" dirty="0"/>
              <a:t>” update request.</a:t>
            </a:r>
            <a:endParaRPr lang="en-US" dirty="0"/>
          </a:p>
          <a:p>
            <a:endParaRPr lang="en-US" dirty="0"/>
          </a:p>
          <a:p>
            <a:r>
              <a:rPr lang="en-US" dirty="0"/>
              <a:t>Speaker</a:t>
            </a:r>
            <a:r>
              <a:rPr lang="en-US" baseline="0" dirty="0"/>
              <a:t> Note: Edit necessary fields to be updated. Attach pertinent documents using the upload attachment function.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Fill in the certification</a:t>
            </a:r>
            <a:r>
              <a:rPr lang="en-US" baseline="0" dirty="0"/>
              <a:t> section after completing all other requested update sections. </a:t>
            </a:r>
            <a:endParaRPr lang="en-US" dirty="0"/>
          </a:p>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19</a:t>
            </a:fld>
            <a:endParaRPr lang="en-US" dirty="0"/>
          </a:p>
        </p:txBody>
      </p:sp>
    </p:spTree>
    <p:extLst>
      <p:ext uri="{BB962C8B-B14F-4D97-AF65-F5344CB8AC3E}">
        <p14:creationId xmlns:p14="http://schemas.microsoft.com/office/powerpoint/2010/main" val="1131154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20</a:t>
            </a:fld>
            <a:endParaRPr lang="en-US" dirty="0"/>
          </a:p>
        </p:txBody>
      </p:sp>
    </p:spTree>
    <p:extLst>
      <p:ext uri="{BB962C8B-B14F-4D97-AF65-F5344CB8AC3E}">
        <p14:creationId xmlns:p14="http://schemas.microsoft.com/office/powerpoint/2010/main" val="4087088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Providers can print</a:t>
            </a:r>
            <a:r>
              <a:rPr lang="en-US" baseline="0" dirty="0"/>
              <a:t> or save a copy of the completed 304 form here.  The provider’s entry on the page is populated on the MAD 304 </a:t>
            </a:r>
            <a:r>
              <a:rPr lang="en-US" baseline="0"/>
              <a:t>electronic form. </a:t>
            </a:r>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21</a:t>
            </a:fld>
            <a:endParaRPr lang="en-US" dirty="0"/>
          </a:p>
        </p:txBody>
      </p:sp>
    </p:spTree>
    <p:extLst>
      <p:ext uri="{BB962C8B-B14F-4D97-AF65-F5344CB8AC3E}">
        <p14:creationId xmlns:p14="http://schemas.microsoft.com/office/powerpoint/2010/main" val="3488869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3</a:t>
            </a:fld>
            <a:endParaRPr lang="en-US" dirty="0"/>
          </a:p>
        </p:txBody>
      </p:sp>
    </p:spTree>
    <p:extLst>
      <p:ext uri="{BB962C8B-B14F-4D97-AF65-F5344CB8AC3E}">
        <p14:creationId xmlns:p14="http://schemas.microsoft.com/office/powerpoint/2010/main" val="6319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22</a:t>
            </a:fld>
            <a:endParaRPr lang="en-US" dirty="0"/>
          </a:p>
        </p:txBody>
      </p:sp>
    </p:spTree>
    <p:extLst>
      <p:ext uri="{BB962C8B-B14F-4D97-AF65-F5344CB8AC3E}">
        <p14:creationId xmlns:p14="http://schemas.microsoft.com/office/powerpoint/2010/main" val="8464293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23</a:t>
            </a:fld>
            <a:endParaRPr lang="en-US" dirty="0"/>
          </a:p>
        </p:txBody>
      </p:sp>
    </p:spTree>
    <p:extLst>
      <p:ext uri="{BB962C8B-B14F-4D97-AF65-F5344CB8AC3E}">
        <p14:creationId xmlns:p14="http://schemas.microsoft.com/office/powerpoint/2010/main" val="776801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Billing</a:t>
            </a:r>
            <a:r>
              <a:rPr lang="en-US" baseline="0" dirty="0"/>
              <a:t> and Unrestricted providers will have the </a:t>
            </a:r>
            <a:r>
              <a:rPr lang="en-US" i="1" baseline="0" dirty="0"/>
              <a:t>Billing Address </a:t>
            </a:r>
            <a:r>
              <a:rPr lang="en-US" baseline="0" dirty="0"/>
              <a:t>fields. Rendering providers wont. </a:t>
            </a:r>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26</a:t>
            </a:fld>
            <a:endParaRPr lang="en-US" dirty="0"/>
          </a:p>
        </p:txBody>
      </p:sp>
    </p:spTree>
    <p:extLst>
      <p:ext uri="{BB962C8B-B14F-4D97-AF65-F5344CB8AC3E}">
        <p14:creationId xmlns:p14="http://schemas.microsoft.com/office/powerpoint/2010/main" val="1171915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update is not available to Rendering Providers</a:t>
            </a:r>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31</a:t>
            </a:fld>
            <a:endParaRPr lang="en-US" dirty="0"/>
          </a:p>
        </p:txBody>
      </p:sp>
    </p:spTree>
    <p:extLst>
      <p:ext uri="{BB962C8B-B14F-4D97-AF65-F5344CB8AC3E}">
        <p14:creationId xmlns:p14="http://schemas.microsoft.com/office/powerpoint/2010/main" val="33251797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a:t>
            </a:r>
            <a:r>
              <a:rPr lang="en-US" baseline="0" dirty="0"/>
              <a:t> update is not available to Rendering Providers</a:t>
            </a:r>
            <a:endParaRPr lang="en-US" dirty="0"/>
          </a:p>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32</a:t>
            </a:fld>
            <a:endParaRPr lang="en-US" dirty="0"/>
          </a:p>
        </p:txBody>
      </p:sp>
    </p:spTree>
    <p:extLst>
      <p:ext uri="{BB962C8B-B14F-4D97-AF65-F5344CB8AC3E}">
        <p14:creationId xmlns:p14="http://schemas.microsoft.com/office/powerpoint/2010/main" val="26231227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1127356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37</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 Secure versus Non-Secure functions</a:t>
            </a:r>
          </a:p>
        </p:txBody>
      </p:sp>
      <p:sp>
        <p:nvSpPr>
          <p:cNvPr id="4" name="Slide Number Placeholder 3"/>
          <p:cNvSpPr>
            <a:spLocks noGrp="1"/>
          </p:cNvSpPr>
          <p:nvPr>
            <p:ph type="sldNum" sz="quarter" idx="10"/>
          </p:nvPr>
        </p:nvSpPr>
        <p:spPr/>
        <p:txBody>
          <a:bodyPr/>
          <a:lstStyle/>
          <a:p>
            <a:fld id="{42DE46E6-3AB7-484F-9FBF-FD47303B7739}" type="slidenum">
              <a:rPr lang="en-US" smtClean="0"/>
              <a:t>5</a:t>
            </a:fld>
            <a:endParaRPr lang="en-US" dirty="0"/>
          </a:p>
        </p:txBody>
      </p:sp>
    </p:spTree>
    <p:extLst>
      <p:ext uri="{BB962C8B-B14F-4D97-AF65-F5344CB8AC3E}">
        <p14:creationId xmlns:p14="http://schemas.microsoft.com/office/powerpoint/2010/main" val="3109011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 Secure versus Non-Secure functions</a:t>
            </a:r>
          </a:p>
        </p:txBody>
      </p:sp>
      <p:sp>
        <p:nvSpPr>
          <p:cNvPr id="4" name="Slide Number Placeholder 3"/>
          <p:cNvSpPr>
            <a:spLocks noGrp="1"/>
          </p:cNvSpPr>
          <p:nvPr>
            <p:ph type="sldNum" sz="quarter" idx="10"/>
          </p:nvPr>
        </p:nvSpPr>
        <p:spPr/>
        <p:txBody>
          <a:bodyPr/>
          <a:lstStyle/>
          <a:p>
            <a:fld id="{42DE46E6-3AB7-484F-9FBF-FD47303B7739}" type="slidenum">
              <a:rPr lang="en-US" smtClean="0"/>
              <a:t>6</a:t>
            </a:fld>
            <a:endParaRPr lang="en-US" dirty="0"/>
          </a:p>
        </p:txBody>
      </p:sp>
    </p:spTree>
    <p:extLst>
      <p:ext uri="{BB962C8B-B14F-4D97-AF65-F5344CB8AC3E}">
        <p14:creationId xmlns:p14="http://schemas.microsoft.com/office/powerpoint/2010/main" val="3452798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a:t>
            </a:r>
            <a:r>
              <a:rPr lang="en-US" baseline="0" dirty="0"/>
              <a:t> “Provider Update.” </a:t>
            </a:r>
            <a:r>
              <a:rPr lang="en-US" b="1" baseline="0" dirty="0"/>
              <a:t>Location</a:t>
            </a:r>
            <a:r>
              <a:rPr lang="en-US" baseline="0" dirty="0"/>
              <a:t>: PROVIDER (Secure Options) &gt; PROVIDER UPDATE &gt; </a:t>
            </a:r>
            <a:r>
              <a:rPr lang="en-US" u="sng" baseline="0" dirty="0"/>
              <a:t>Provider Update</a:t>
            </a:r>
            <a:endParaRPr lang="en-US" u="sng" dirty="0"/>
          </a:p>
        </p:txBody>
      </p:sp>
      <p:sp>
        <p:nvSpPr>
          <p:cNvPr id="4" name="Slide Number Placeholder 3"/>
          <p:cNvSpPr>
            <a:spLocks noGrp="1"/>
          </p:cNvSpPr>
          <p:nvPr>
            <p:ph type="sldNum" sz="quarter" idx="10"/>
          </p:nvPr>
        </p:nvSpPr>
        <p:spPr/>
        <p:txBody>
          <a:bodyPr/>
          <a:lstStyle/>
          <a:p>
            <a:fld id="{42DE46E6-3AB7-484F-9FBF-FD47303B7739}" type="slidenum">
              <a:rPr lang="en-US" smtClean="0"/>
              <a:t>7</a:t>
            </a:fld>
            <a:endParaRPr lang="en-US" dirty="0"/>
          </a:p>
        </p:txBody>
      </p:sp>
    </p:spTree>
    <p:extLst>
      <p:ext uri="{BB962C8B-B14F-4D97-AF65-F5344CB8AC3E}">
        <p14:creationId xmlns:p14="http://schemas.microsoft.com/office/powerpoint/2010/main" val="4122767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Group</a:t>
            </a:r>
            <a:r>
              <a:rPr lang="en-US" baseline="0" dirty="0"/>
              <a:t> NPIs – Select the provider number (in which is to be updated) from the drop down option. </a:t>
            </a:r>
          </a:p>
          <a:p>
            <a:r>
              <a:rPr lang="en-US" baseline="0" dirty="0"/>
              <a:t>Individual NPI – After selecting “Provider Update” from the left window pane; NO option for a drop down selection. It will take you straight to the category section. Examples can be seen in the “</a:t>
            </a:r>
            <a:r>
              <a:rPr lang="en-US" dirty="0">
                <a:latin typeface="Arial" panose="020B0604020202020204" pitchFamily="34" charset="0"/>
                <a:cs typeface="Arial" panose="020B0604020202020204" pitchFamily="34" charset="0"/>
              </a:rPr>
              <a:t>Billing and Unrestricted Providers” and “Rendering Providers” sections of this PPT</a:t>
            </a:r>
            <a:r>
              <a:rPr lang="en-US" baseline="0" dirty="0">
                <a:latin typeface="Arial" panose="020B0604020202020204" pitchFamily="34" charset="0"/>
                <a:cs typeface="Arial" panose="020B0604020202020204" pitchFamily="34" charset="0"/>
              </a:rPr>
              <a:t>. </a:t>
            </a:r>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8</a:t>
            </a:fld>
            <a:endParaRPr lang="en-US" dirty="0"/>
          </a:p>
        </p:txBody>
      </p:sp>
    </p:spTree>
    <p:extLst>
      <p:ext uri="{BB962C8B-B14F-4D97-AF65-F5344CB8AC3E}">
        <p14:creationId xmlns:p14="http://schemas.microsoft.com/office/powerpoint/2010/main" val="929129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screen will be shown after clicking the Provider Update</a:t>
            </a:r>
            <a:r>
              <a:rPr lang="en-US" baseline="0" dirty="0"/>
              <a:t> option if the update requirements are not met.  There are multiple reasons for the message to appear and the best action is for the provider to call the Helpdesk.</a:t>
            </a:r>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9</a:t>
            </a:fld>
            <a:endParaRPr lang="en-US" dirty="0"/>
          </a:p>
        </p:txBody>
      </p:sp>
    </p:spTree>
    <p:extLst>
      <p:ext uri="{BB962C8B-B14F-4D97-AF65-F5344CB8AC3E}">
        <p14:creationId xmlns:p14="http://schemas.microsoft.com/office/powerpoint/2010/main" val="1049888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42DE46E6-3AB7-484F-9FBF-FD47303B7739}" type="slidenum">
              <a:rPr lang="en-US" smtClean="0"/>
              <a:t>10</a:t>
            </a:fld>
            <a:endParaRPr lang="en-US" dirty="0"/>
          </a:p>
        </p:txBody>
      </p:sp>
    </p:spTree>
    <p:extLst>
      <p:ext uri="{BB962C8B-B14F-4D97-AF65-F5344CB8AC3E}">
        <p14:creationId xmlns:p14="http://schemas.microsoft.com/office/powerpoint/2010/main" val="2966808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11</a:t>
            </a:fld>
            <a:endParaRPr lang="en-US" dirty="0"/>
          </a:p>
        </p:txBody>
      </p:sp>
    </p:spTree>
    <p:extLst>
      <p:ext uri="{BB962C8B-B14F-4D97-AF65-F5344CB8AC3E}">
        <p14:creationId xmlns:p14="http://schemas.microsoft.com/office/powerpoint/2010/main" val="9024099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Option1">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4630400" cy="8229600"/>
          </a:xfrm>
          <a:prstGeom prst="rect">
            <a:avLst/>
          </a:prstGeom>
          <a:solidFill>
            <a:srgbClr val="AAAFB9"/>
          </a:solidFill>
        </p:spPr>
        <p:txBody>
          <a:bodyPr>
            <a:normAutofit/>
          </a:bodyPr>
          <a:lstStyle>
            <a:lvl1pPr>
              <a:buFontTx/>
              <a:buNone/>
              <a:defRPr sz="1800">
                <a:solidFill>
                  <a:srgbClr val="7F7F7F"/>
                </a:solidFill>
              </a:defRPr>
            </a:lvl1pPr>
          </a:lstStyle>
          <a:p>
            <a:r>
              <a:rPr lang="en-US" dirty="0"/>
              <a:t>Click icon to add picture</a:t>
            </a:r>
          </a:p>
        </p:txBody>
      </p:sp>
      <p:sp>
        <p:nvSpPr>
          <p:cNvPr id="11" name="Content Placeholder 17"/>
          <p:cNvSpPr>
            <a:spLocks noGrp="1"/>
          </p:cNvSpPr>
          <p:nvPr>
            <p:ph sz="quarter" idx="14" hasCustomPrompt="1"/>
          </p:nvPr>
        </p:nvSpPr>
        <p:spPr>
          <a:xfrm>
            <a:off x="528319" y="5194300"/>
            <a:ext cx="6484797" cy="723900"/>
          </a:xfrm>
          <a:prstGeom prst="rect">
            <a:avLst/>
          </a:prstGeom>
        </p:spPr>
        <p:txBody>
          <a:bodyPr anchor="t">
            <a:noAutofit/>
          </a:bodyPr>
          <a:lstStyle>
            <a:lvl1pPr marL="228600" indent="-228600">
              <a:spcBef>
                <a:spcPts val="0"/>
              </a:spcBef>
              <a:spcAft>
                <a:spcPts val="400"/>
              </a:spcAft>
              <a:buFontTx/>
              <a:buNone/>
              <a:defRPr sz="1600" b="1">
                <a:solidFill>
                  <a:srgbClr val="FFFFFE"/>
                </a:solidFill>
              </a:defRPr>
            </a:lvl1pPr>
            <a:lvl2pPr marL="0" indent="0">
              <a:spcBef>
                <a:spcPts val="0"/>
              </a:spcBef>
              <a:spcAft>
                <a:spcPts val="400"/>
              </a:spcAft>
              <a:buFontTx/>
              <a:buNone/>
              <a:defRPr sz="1600" b="1">
                <a:solidFill>
                  <a:schemeClr val="bg1"/>
                </a:solidFill>
              </a:defRPr>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2" name="Title 11"/>
          <p:cNvSpPr>
            <a:spLocks noGrp="1"/>
          </p:cNvSpPr>
          <p:nvPr>
            <p:ph type="title" hasCustomPrompt="1"/>
          </p:nvPr>
        </p:nvSpPr>
        <p:spPr>
          <a:xfrm>
            <a:off x="495300" y="2857500"/>
            <a:ext cx="6946900" cy="1371600"/>
          </a:xfrm>
          <a:prstGeom prst="rect">
            <a:avLst/>
          </a:prstGeom>
        </p:spPr>
        <p:txBody>
          <a:bodyPr anchor="b">
            <a:noAutofit/>
          </a:bodyPr>
          <a:lstStyle>
            <a:lvl1pPr algn="l">
              <a:lnSpc>
                <a:spcPts val="5440"/>
              </a:lnSpc>
              <a:defRPr sz="5400">
                <a:solidFill>
                  <a:srgbClr val="FFFFFF"/>
                </a:solidFill>
              </a:defRPr>
            </a:lvl1pPr>
          </a:lstStyle>
          <a:p>
            <a:r>
              <a:rPr lang="en-US" dirty="0"/>
              <a:t>Click to edit master title style</a:t>
            </a:r>
          </a:p>
        </p:txBody>
      </p:sp>
      <p:sp>
        <p:nvSpPr>
          <p:cNvPr id="14" name="Subtitle 2"/>
          <p:cNvSpPr>
            <a:spLocks noGrp="1"/>
          </p:cNvSpPr>
          <p:nvPr>
            <p:ph type="subTitle" idx="1" hasCustomPrompt="1"/>
          </p:nvPr>
        </p:nvSpPr>
        <p:spPr>
          <a:xfrm>
            <a:off x="508000" y="4277360"/>
            <a:ext cx="6946900" cy="695960"/>
          </a:xfrm>
          <a:prstGeom prst="rect">
            <a:avLst/>
          </a:prstGeom>
        </p:spPr>
        <p:txBody>
          <a:bodyPr>
            <a:noAutofit/>
          </a:bodyPr>
          <a:lstStyle>
            <a:lvl1pPr marL="0" indent="0" algn="l">
              <a:buNone/>
              <a:defRPr sz="2600">
                <a:solidFill>
                  <a:srgbClr val="FFFFFF"/>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8" name="Freeform 7"/>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PhotoLeft">
    <p:spTree>
      <p:nvGrpSpPr>
        <p:cNvPr id="1" name=""/>
        <p:cNvGrpSpPr/>
        <p:nvPr/>
      </p:nvGrpSpPr>
      <p:grpSpPr>
        <a:xfrm>
          <a:off x="0" y="0"/>
          <a:ext cx="0" cy="0"/>
          <a:chOff x="0" y="0"/>
          <a:chExt cx="0" cy="0"/>
        </a:xfrm>
      </p:grpSpPr>
      <p:sp>
        <p:nvSpPr>
          <p:cNvPr id="9" name="Rectangle 8"/>
          <p:cNvSpPr/>
          <p:nvPr userDrawn="1"/>
        </p:nvSpPr>
        <p:spPr>
          <a:xfrm>
            <a:off x="6731000" y="0"/>
            <a:ext cx="7899400" cy="82296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r>
              <a:rPr lang="en-US" dirty="0"/>
              <a:t>3/22/2018</a:t>
            </a:r>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Family Planning Workshop</a:t>
            </a:r>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656785"/>
            <a:ext cx="5745162" cy="1371600"/>
          </a:xfrm>
          <a:prstGeom prst="rect">
            <a:avLst/>
          </a:prstGeom>
        </p:spPr>
        <p:txBody>
          <a:bodyPr anchor="b">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23558" y="3231380"/>
            <a:ext cx="5737542" cy="2926079"/>
          </a:xfrm>
          <a:prstGeom prst="rect">
            <a:avLst/>
          </a:prstGeom>
        </p:spPr>
        <p:txBody>
          <a:bodyPr>
            <a:noAutofit/>
          </a:bodyPr>
          <a:lstStyle>
            <a:lvl1pPr marL="228600" indent="-228600">
              <a:spcBef>
                <a:spcPts val="0"/>
              </a:spcBef>
              <a:spcAft>
                <a:spcPts val="600"/>
              </a:spcAft>
              <a:defRPr sz="2200">
                <a:solidFill>
                  <a:srgbClr val="141313"/>
                </a:solidFill>
              </a:defRPr>
            </a:lvl1pPr>
            <a:lvl2pPr marL="520700" indent="-292100">
              <a:spcBef>
                <a:spcPts val="0"/>
              </a:spcBef>
              <a:spcAft>
                <a:spcPts val="600"/>
              </a:spcAft>
              <a:defRPr sz="2200">
                <a:solidFill>
                  <a:srgbClr val="141313"/>
                </a:solidFill>
              </a:defRPr>
            </a:lvl2pPr>
            <a:lvl3pPr marL="749300" indent="-228600">
              <a:spcBef>
                <a:spcPts val="0"/>
              </a:spcBef>
              <a:spcAft>
                <a:spcPts val="600"/>
              </a:spcAft>
              <a:defRPr sz="2200">
                <a:solidFill>
                  <a:srgbClr val="141313"/>
                </a:solidFill>
              </a:defRPr>
            </a:lvl3pPr>
            <a:lvl4pPr marL="1028700" indent="-279400">
              <a:spcBef>
                <a:spcPts val="0"/>
              </a:spcBef>
              <a:spcAft>
                <a:spcPts val="600"/>
              </a:spcAft>
              <a:defRPr sz="2200">
                <a:solidFill>
                  <a:srgbClr val="141313"/>
                </a:solidFill>
              </a:defRPr>
            </a:lvl4pPr>
            <a:lvl5pPr marL="1257300" indent="-228600">
              <a:spcBef>
                <a:spcPts val="0"/>
              </a:spcBef>
              <a:spcAft>
                <a:spcPts val="600"/>
              </a:spcAft>
              <a:defRPr sz="2200">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ubtitle 2"/>
          <p:cNvSpPr>
            <a:spLocks noGrp="1"/>
          </p:cNvSpPr>
          <p:nvPr>
            <p:ph type="subTitle" idx="1" hasCustomPrompt="1"/>
          </p:nvPr>
        </p:nvSpPr>
        <p:spPr>
          <a:xfrm>
            <a:off x="515938" y="2799580"/>
            <a:ext cx="5732462" cy="508000"/>
          </a:xfrm>
          <a:prstGeom prst="rect">
            <a:avLst/>
          </a:prstGeom>
        </p:spPr>
        <p:txBody>
          <a:bodyPr>
            <a:noAutofit/>
          </a:bodyPr>
          <a:lstStyle>
            <a:lvl1pPr marL="0" indent="0" algn="l">
              <a:buNone/>
              <a:defRPr sz="2200" b="0">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pic>
        <p:nvPicPr>
          <p:cNvPr id="14" name="Picture 13" descr="conduent_logo.eps"/>
          <p:cNvPicPr>
            <a:picLocks noChangeAspect="1"/>
          </p:cNvPicPr>
          <p:nvPr userDrawn="1"/>
        </p:nvPicPr>
        <p:blipFill>
          <a:blip r:embed="rId2"/>
          <a:stretch>
            <a:fillRect/>
          </a:stretch>
        </p:blipFill>
        <p:spPr>
          <a:xfrm>
            <a:off x="12533984" y="470214"/>
            <a:ext cx="1529109" cy="394414"/>
          </a:xfrm>
          <a:prstGeom prst="rect">
            <a:avLst/>
          </a:prstGeom>
        </p:spPr>
      </p:pic>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dirty="0"/>
              <a:t>3/22/2018</a:t>
            </a:r>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Family Planning Workshop</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656785"/>
            <a:ext cx="5745162" cy="1371600"/>
          </a:xfrm>
          <a:prstGeom prst="rect">
            <a:avLst/>
          </a:prstGeom>
        </p:spPr>
        <p:txBody>
          <a:bodyPr anchor="b">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23558" y="3231380"/>
            <a:ext cx="5737542" cy="2926079"/>
          </a:xfrm>
          <a:prstGeom prst="rect">
            <a:avLst/>
          </a:prstGeom>
        </p:spPr>
        <p:txBody>
          <a:bodyPr>
            <a:noAutofit/>
          </a:bodyPr>
          <a:lstStyle>
            <a:lvl1pPr marL="228600" indent="-228600">
              <a:spcBef>
                <a:spcPts val="0"/>
              </a:spcBef>
              <a:spcAft>
                <a:spcPts val="600"/>
              </a:spcAft>
              <a:defRPr sz="2200">
                <a:solidFill>
                  <a:srgbClr val="141313"/>
                </a:solidFill>
              </a:defRPr>
            </a:lvl1pPr>
            <a:lvl2pPr marL="520700" indent="-292100">
              <a:spcBef>
                <a:spcPts val="0"/>
              </a:spcBef>
              <a:spcAft>
                <a:spcPts val="600"/>
              </a:spcAft>
              <a:defRPr sz="2200">
                <a:solidFill>
                  <a:srgbClr val="141313"/>
                </a:solidFill>
              </a:defRPr>
            </a:lvl2pPr>
            <a:lvl3pPr marL="749300" indent="-228600">
              <a:spcBef>
                <a:spcPts val="0"/>
              </a:spcBef>
              <a:spcAft>
                <a:spcPts val="600"/>
              </a:spcAft>
              <a:defRPr sz="2200">
                <a:solidFill>
                  <a:srgbClr val="141313"/>
                </a:solidFill>
              </a:defRPr>
            </a:lvl3pPr>
            <a:lvl4pPr marL="1028700" indent="-279400">
              <a:spcBef>
                <a:spcPts val="0"/>
              </a:spcBef>
              <a:spcAft>
                <a:spcPts val="600"/>
              </a:spcAft>
              <a:defRPr sz="2200">
                <a:solidFill>
                  <a:srgbClr val="141313"/>
                </a:solidFill>
              </a:defRPr>
            </a:lvl4pPr>
            <a:lvl5pPr marL="1257300" indent="-228600">
              <a:spcBef>
                <a:spcPts val="0"/>
              </a:spcBef>
              <a:spcAft>
                <a:spcPts val="600"/>
              </a:spcAft>
              <a:defRPr sz="2200">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ubtitle 2"/>
          <p:cNvSpPr>
            <a:spLocks noGrp="1"/>
          </p:cNvSpPr>
          <p:nvPr>
            <p:ph type="subTitle" idx="1" hasCustomPrompt="1"/>
          </p:nvPr>
        </p:nvSpPr>
        <p:spPr>
          <a:xfrm>
            <a:off x="515938" y="2799580"/>
            <a:ext cx="5732462" cy="508000"/>
          </a:xfrm>
          <a:prstGeom prst="rect">
            <a:avLst/>
          </a:prstGeom>
        </p:spPr>
        <p:txBody>
          <a:bodyPr>
            <a:noAutofit/>
          </a:bodyPr>
          <a:lstStyle>
            <a:lvl1pPr marL="0" indent="0" algn="l">
              <a:buNone/>
              <a:defRPr sz="2200" b="0">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dirty="0"/>
              <a:t>3/22/2018</a:t>
            </a:r>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Family Planning Workshop</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63365" cy="1584764"/>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3074740"/>
            <a:ext cx="3319780" cy="3230879"/>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3314700"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604838" y="2132012"/>
            <a:ext cx="31877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38" y="2130424"/>
            <a:ext cx="100457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185740"/>
            <a:ext cx="10121900" cy="660400"/>
          </a:xfrm>
          <a:prstGeom prst="rect">
            <a:avLst/>
          </a:prstGeom>
        </p:spPr>
        <p:txBody>
          <a:bodyPr vert="horz"/>
          <a:lstStyle>
            <a:lvl1pPr marL="0" indent="0">
              <a:buFontTx/>
              <a:buNone/>
              <a:defRPr sz="2200" b="1">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dirty="0"/>
              <a:t>3/22/2018</a:t>
            </a:r>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Family Planning Workshop</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503238" y="548065"/>
            <a:ext cx="12064924" cy="1574800"/>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2185981"/>
            <a:ext cx="3095942" cy="927100"/>
          </a:xfrm>
          <a:prstGeom prst="rect">
            <a:avLst/>
          </a:prstGeom>
        </p:spPr>
        <p:txBody>
          <a:bodyPr>
            <a:noAutofit/>
          </a:bodyPr>
          <a:lstStyle>
            <a:lvl1pPr marL="0" indent="0">
              <a:spcBef>
                <a:spcPts val="0"/>
              </a:spcBef>
              <a:spcAft>
                <a:spcPts val="600"/>
              </a:spcAft>
              <a:buFontTx/>
              <a:buNone/>
              <a:defRPr sz="2200" b="1">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604838" y="2135152"/>
            <a:ext cx="31877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38" y="2133564"/>
            <a:ext cx="10045700"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185980"/>
            <a:ext cx="10121900" cy="660400"/>
          </a:xfrm>
          <a:prstGeom prst="rect">
            <a:avLst/>
          </a:prstGeom>
        </p:spPr>
        <p:txBody>
          <a:bodyPr vert="horz"/>
          <a:lstStyle>
            <a:lvl1pPr marL="0" indent="0">
              <a:buFontTx/>
              <a:buNone/>
              <a:defRPr sz="2200" b="1">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19" name="Text Placeholder 18"/>
          <p:cNvSpPr>
            <a:spLocks noGrp="1"/>
          </p:cNvSpPr>
          <p:nvPr>
            <p:ph type="body" sz="quarter" idx="15" hasCustomPrompt="1"/>
          </p:nvPr>
        </p:nvSpPr>
        <p:spPr>
          <a:xfrm>
            <a:off x="593697" y="3113080"/>
            <a:ext cx="3200400" cy="1066800"/>
          </a:xfrm>
          <a:prstGeom prst="rect">
            <a:avLst/>
          </a:prstGeom>
          <a:solidFill>
            <a:srgbClr val="284563"/>
          </a:solidFill>
          <a:ln>
            <a:noFill/>
          </a:ln>
        </p:spPr>
        <p:txBody>
          <a:bodyPr vert="horz" tIns="91440"/>
          <a:lstStyle>
            <a:lvl1pPr marL="114300" indent="0">
              <a:buFontTx/>
              <a:buNone/>
              <a:defRPr sz="2000">
                <a:solidFill>
                  <a:srgbClr val="FFFFFE"/>
                </a:solidFill>
              </a:defRPr>
            </a:lvl1pPr>
            <a:lvl2pPr>
              <a:buFontTx/>
              <a:buNone/>
              <a:defRPr sz="1800">
                <a:solidFill>
                  <a:srgbClr val="FFFFFE"/>
                </a:solidFill>
              </a:defRPr>
            </a:lvl2pPr>
            <a:lvl3pPr>
              <a:buFontTx/>
              <a:buNone/>
              <a:defRPr sz="1800">
                <a:solidFill>
                  <a:srgbClr val="FFFFFE"/>
                </a:solidFill>
              </a:defRPr>
            </a:lvl3pPr>
            <a:lvl4pPr>
              <a:buFontTx/>
              <a:buNone/>
              <a:defRPr sz="1800">
                <a:solidFill>
                  <a:srgbClr val="FFFFFE"/>
                </a:solidFill>
              </a:defRPr>
            </a:lvl4pPr>
            <a:lvl5pPr>
              <a:buFontTx/>
              <a:buNone/>
              <a:defRPr sz="1800">
                <a:solidFill>
                  <a:srgbClr val="FFFFFE"/>
                </a:solidFill>
              </a:defRPr>
            </a:lvl5pPr>
          </a:lstStyle>
          <a:p>
            <a:pPr lvl="0"/>
            <a:r>
              <a:rPr lang="en-US" dirty="0"/>
              <a:t>Click to edit master text styles</a:t>
            </a:r>
          </a:p>
        </p:txBody>
      </p:sp>
      <p:sp>
        <p:nvSpPr>
          <p:cNvPr id="22" name="Text Placeholder 21"/>
          <p:cNvSpPr>
            <a:spLocks noGrp="1"/>
          </p:cNvSpPr>
          <p:nvPr>
            <p:ph type="body" sz="quarter" idx="16" hasCustomPrompt="1"/>
          </p:nvPr>
        </p:nvSpPr>
        <p:spPr>
          <a:xfrm>
            <a:off x="3932238" y="3113080"/>
            <a:ext cx="10121900" cy="1066800"/>
          </a:xfrm>
          <a:prstGeom prst="rect">
            <a:avLst/>
          </a:prstGeom>
        </p:spPr>
        <p:txBody>
          <a:bodyPr vert="horz"/>
          <a:lstStyle>
            <a:lvl1pPr marL="177800" indent="-177800">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a:t>Click to edit master text styles</a:t>
            </a:r>
          </a:p>
        </p:txBody>
      </p:sp>
      <p:sp>
        <p:nvSpPr>
          <p:cNvPr id="23" name="Text Placeholder 18"/>
          <p:cNvSpPr>
            <a:spLocks noGrp="1"/>
          </p:cNvSpPr>
          <p:nvPr>
            <p:ph type="body" sz="quarter" idx="17" hasCustomPrompt="1"/>
          </p:nvPr>
        </p:nvSpPr>
        <p:spPr>
          <a:xfrm>
            <a:off x="593697" y="4332280"/>
            <a:ext cx="3200400" cy="1066800"/>
          </a:xfrm>
          <a:prstGeom prst="rect">
            <a:avLst/>
          </a:prstGeom>
          <a:solidFill>
            <a:srgbClr val="284563"/>
          </a:solidFill>
          <a:ln>
            <a:noFill/>
          </a:ln>
        </p:spPr>
        <p:txBody>
          <a:bodyPr vert="horz" tIns="91440"/>
          <a:lstStyle>
            <a:lvl1pPr marL="114300" indent="0">
              <a:buFontTx/>
              <a:buNone/>
              <a:defRPr sz="2000">
                <a:solidFill>
                  <a:srgbClr val="FFFFFE"/>
                </a:solidFill>
              </a:defRPr>
            </a:lvl1pPr>
            <a:lvl2pPr>
              <a:buFontTx/>
              <a:buNone/>
              <a:defRPr sz="1800">
                <a:solidFill>
                  <a:srgbClr val="FFFFFE"/>
                </a:solidFill>
              </a:defRPr>
            </a:lvl2pPr>
            <a:lvl3pPr>
              <a:buFontTx/>
              <a:buNone/>
              <a:defRPr sz="1800">
                <a:solidFill>
                  <a:srgbClr val="FFFFFE"/>
                </a:solidFill>
              </a:defRPr>
            </a:lvl3pPr>
            <a:lvl4pPr>
              <a:buFontTx/>
              <a:buNone/>
              <a:defRPr sz="1800">
                <a:solidFill>
                  <a:srgbClr val="FFFFFE"/>
                </a:solidFill>
              </a:defRPr>
            </a:lvl4pPr>
            <a:lvl5pPr>
              <a:buFontTx/>
              <a:buNone/>
              <a:defRPr sz="1800">
                <a:solidFill>
                  <a:srgbClr val="FFFFFE"/>
                </a:solidFill>
              </a:defRPr>
            </a:lvl5pPr>
          </a:lstStyle>
          <a:p>
            <a:pPr lvl="0"/>
            <a:r>
              <a:rPr lang="en-US" dirty="0"/>
              <a:t>Click to edit master text styles</a:t>
            </a:r>
          </a:p>
        </p:txBody>
      </p:sp>
      <p:sp>
        <p:nvSpPr>
          <p:cNvPr id="24" name="Text Placeholder 21"/>
          <p:cNvSpPr>
            <a:spLocks noGrp="1"/>
          </p:cNvSpPr>
          <p:nvPr>
            <p:ph type="body" sz="quarter" idx="18" hasCustomPrompt="1"/>
          </p:nvPr>
        </p:nvSpPr>
        <p:spPr>
          <a:xfrm>
            <a:off x="3944938" y="4332280"/>
            <a:ext cx="10109200" cy="1066800"/>
          </a:xfrm>
          <a:prstGeom prst="rect">
            <a:avLst/>
          </a:prstGeom>
        </p:spPr>
        <p:txBody>
          <a:bodyPr vert="horz"/>
          <a:lstStyle>
            <a:lvl1pPr marL="177800" indent="-177800">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a:t>Click to edit master text styles</a:t>
            </a:r>
          </a:p>
        </p:txBody>
      </p:sp>
      <p:sp>
        <p:nvSpPr>
          <p:cNvPr id="25" name="Text Placeholder 18"/>
          <p:cNvSpPr>
            <a:spLocks noGrp="1"/>
          </p:cNvSpPr>
          <p:nvPr>
            <p:ph type="body" sz="quarter" idx="19" hasCustomPrompt="1"/>
          </p:nvPr>
        </p:nvSpPr>
        <p:spPr>
          <a:xfrm>
            <a:off x="593697" y="5546401"/>
            <a:ext cx="3200400" cy="1066800"/>
          </a:xfrm>
          <a:prstGeom prst="rect">
            <a:avLst/>
          </a:prstGeom>
          <a:solidFill>
            <a:srgbClr val="284563"/>
          </a:solidFill>
          <a:ln>
            <a:noFill/>
          </a:ln>
        </p:spPr>
        <p:txBody>
          <a:bodyPr vert="horz" tIns="91440"/>
          <a:lstStyle>
            <a:lvl1pPr marL="114300" indent="0">
              <a:buFontTx/>
              <a:buNone/>
              <a:defRPr sz="2000">
                <a:solidFill>
                  <a:srgbClr val="FFFFFE"/>
                </a:solidFill>
              </a:defRPr>
            </a:lvl1pPr>
            <a:lvl2pPr>
              <a:buFontTx/>
              <a:buNone/>
              <a:defRPr sz="1800">
                <a:solidFill>
                  <a:srgbClr val="FFFFFE"/>
                </a:solidFill>
              </a:defRPr>
            </a:lvl2pPr>
            <a:lvl3pPr>
              <a:buFontTx/>
              <a:buNone/>
              <a:defRPr sz="1800">
                <a:solidFill>
                  <a:srgbClr val="FFFFFE"/>
                </a:solidFill>
              </a:defRPr>
            </a:lvl3pPr>
            <a:lvl4pPr>
              <a:buFontTx/>
              <a:buNone/>
              <a:defRPr sz="1800">
                <a:solidFill>
                  <a:srgbClr val="FFFFFE"/>
                </a:solidFill>
              </a:defRPr>
            </a:lvl4pPr>
            <a:lvl5pPr>
              <a:buFontTx/>
              <a:buNone/>
              <a:defRPr sz="1800">
                <a:solidFill>
                  <a:srgbClr val="FFFFFE"/>
                </a:solidFill>
              </a:defRPr>
            </a:lvl5pPr>
          </a:lstStyle>
          <a:p>
            <a:pPr lvl="0"/>
            <a:r>
              <a:rPr lang="en-US" dirty="0"/>
              <a:t>Click to edit master text styles</a:t>
            </a:r>
          </a:p>
        </p:txBody>
      </p:sp>
      <p:sp>
        <p:nvSpPr>
          <p:cNvPr id="26" name="Text Placeholder 21"/>
          <p:cNvSpPr>
            <a:spLocks noGrp="1"/>
          </p:cNvSpPr>
          <p:nvPr>
            <p:ph type="body" sz="quarter" idx="20" hasCustomPrompt="1"/>
          </p:nvPr>
        </p:nvSpPr>
        <p:spPr>
          <a:xfrm>
            <a:off x="3944938" y="5546401"/>
            <a:ext cx="10109200" cy="1066800"/>
          </a:xfrm>
          <a:prstGeom prst="rect">
            <a:avLst/>
          </a:prstGeom>
        </p:spPr>
        <p:txBody>
          <a:bodyPr vert="horz"/>
          <a:lstStyle>
            <a:lvl1pPr marL="177800" indent="-177800">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_PhotoLeft">
    <p:spTree>
      <p:nvGrpSpPr>
        <p:cNvPr id="1" name=""/>
        <p:cNvGrpSpPr/>
        <p:nvPr/>
      </p:nvGrpSpPr>
      <p:grpSpPr>
        <a:xfrm>
          <a:off x="0" y="0"/>
          <a:ext cx="0" cy="0"/>
          <a:chOff x="0" y="0"/>
          <a:chExt cx="0" cy="0"/>
        </a:xfrm>
      </p:grpSpPr>
      <p:sp>
        <p:nvSpPr>
          <p:cNvPr id="14" name="Rectangle 13"/>
          <p:cNvSpPr/>
          <p:nvPr userDrawn="1"/>
        </p:nvSpPr>
        <p:spPr>
          <a:xfrm>
            <a:off x="4008437" y="2130424"/>
            <a:ext cx="10034716" cy="528637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r>
              <a:rPr lang="en-US" dirty="0"/>
              <a:t>3/22/2018</a:t>
            </a:r>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Family Planning Workshop</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18802" cy="1584764"/>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3084320"/>
            <a:ext cx="3319780" cy="3230879"/>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3314700"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604838" y="2132012"/>
            <a:ext cx="31877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4110038" y="2185740"/>
            <a:ext cx="8120062" cy="660400"/>
          </a:xfrm>
          <a:prstGeom prst="rect">
            <a:avLst/>
          </a:prstGeom>
        </p:spPr>
        <p:txBody>
          <a:bodyPr vert="horz"/>
          <a:lstStyle>
            <a:lvl1pPr marL="0" indent="0">
              <a:buFontTx/>
              <a:buNone/>
              <a:defRPr sz="2200" b="1">
                <a:solidFill>
                  <a:srgbClr val="FFFFFE"/>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dirty="0"/>
              <a:t>3/22/2018</a:t>
            </a:r>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Family Planning Workshop</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41084" cy="1581588"/>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3074740"/>
            <a:ext cx="4492748" cy="4102100"/>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4487668"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flipV="1">
            <a:off x="604842" y="2130424"/>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5052956" y="2185740"/>
            <a:ext cx="4459032" cy="889000"/>
          </a:xfrm>
          <a:prstGeom prst="rect">
            <a:avLst/>
          </a:prstGeom>
        </p:spPr>
        <p:txBody>
          <a:bodyPr vert="horz"/>
          <a:lstStyle>
            <a:lvl1pPr marL="0" indent="0">
              <a:buFontTx/>
              <a:buNone/>
              <a:defRPr sz="2200" b="1">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23" name="Text Placeholder 22"/>
          <p:cNvSpPr>
            <a:spLocks noGrp="1"/>
          </p:cNvSpPr>
          <p:nvPr>
            <p:ph type="body" sz="quarter" idx="15" hasCustomPrompt="1"/>
          </p:nvPr>
        </p:nvSpPr>
        <p:spPr>
          <a:xfrm>
            <a:off x="9578834" y="2185740"/>
            <a:ext cx="4475304" cy="889000"/>
          </a:xfrm>
          <a:prstGeom prst="rect">
            <a:avLst/>
          </a:prstGeom>
        </p:spPr>
        <p:txBody>
          <a:bodyPr vert="horz"/>
          <a:lstStyle>
            <a:lvl1pPr marL="0" indent="0">
              <a:buFontTx/>
              <a:buNone/>
              <a:defRPr sz="2200" b="1">
                <a:solidFill>
                  <a:srgbClr val="141313"/>
                </a:solidFill>
              </a:defRPr>
            </a:lvl1pPr>
            <a:lvl2pPr marL="0" indent="0">
              <a:buFontTx/>
              <a:buNone/>
              <a:defRPr sz="2200" b="1">
                <a:solidFill>
                  <a:srgbClr val="141313"/>
                </a:solidFill>
              </a:defRPr>
            </a:lvl2pPr>
            <a:lvl3pPr marL="0" indent="0">
              <a:buFontTx/>
              <a:buNone/>
              <a:defRPr sz="2200" b="1">
                <a:solidFill>
                  <a:srgbClr val="141313"/>
                </a:solidFill>
              </a:defRPr>
            </a:lvl3pPr>
            <a:lvl4pPr marL="0" indent="0">
              <a:buFontTx/>
              <a:buNone/>
              <a:defRPr sz="2200" b="1">
                <a:solidFill>
                  <a:srgbClr val="141313"/>
                </a:solidFill>
              </a:defRPr>
            </a:lvl4pPr>
            <a:lvl5pPr marL="0" indent="0">
              <a:buFontTx/>
              <a:buNone/>
              <a:defRPr sz="2200" b="1">
                <a:solidFill>
                  <a:srgbClr val="141313"/>
                </a:solidFill>
              </a:defRPr>
            </a:lvl5pPr>
          </a:lstStyle>
          <a:p>
            <a:pPr lvl="0"/>
            <a:r>
              <a:rPr lang="en-US" dirty="0"/>
              <a:t>Click to edit master text styles</a:t>
            </a:r>
          </a:p>
        </p:txBody>
      </p:sp>
      <p:sp>
        <p:nvSpPr>
          <p:cNvPr id="27" name="Text Placeholder 26"/>
          <p:cNvSpPr>
            <a:spLocks noGrp="1"/>
          </p:cNvSpPr>
          <p:nvPr>
            <p:ph type="body" sz="quarter" idx="16" hasCustomPrompt="1"/>
          </p:nvPr>
        </p:nvSpPr>
        <p:spPr>
          <a:xfrm>
            <a:off x="5052956" y="3074740"/>
            <a:ext cx="4459032" cy="4102100"/>
          </a:xfrm>
          <a:prstGeom prst="rect">
            <a:avLst/>
          </a:prstGeom>
        </p:spPr>
        <p:txBody>
          <a:bodyPr vert="horz"/>
          <a:lstStyle>
            <a:lvl1pPr marL="0" indent="0">
              <a:buFontTx/>
              <a:buNone/>
              <a:defRPr sz="2200">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29" name="Text Placeholder 28"/>
          <p:cNvSpPr>
            <a:spLocks noGrp="1"/>
          </p:cNvSpPr>
          <p:nvPr>
            <p:ph type="body" sz="quarter" idx="17" hasCustomPrompt="1"/>
          </p:nvPr>
        </p:nvSpPr>
        <p:spPr>
          <a:xfrm>
            <a:off x="9578832" y="3074740"/>
            <a:ext cx="4475305" cy="4102100"/>
          </a:xfrm>
          <a:prstGeom prst="rect">
            <a:avLst/>
          </a:prstGeom>
        </p:spPr>
        <p:txBody>
          <a:bodyPr vert="horz"/>
          <a:lstStyle>
            <a:lvl1pPr marL="0" indent="0">
              <a:buFontTx/>
              <a:buNone/>
              <a:defRPr sz="2200">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cxnSp>
        <p:nvCxnSpPr>
          <p:cNvPr id="17" name="Straight Connector 16"/>
          <p:cNvCxnSpPr/>
          <p:nvPr userDrawn="1"/>
        </p:nvCxnSpPr>
        <p:spPr>
          <a:xfrm flipV="1">
            <a:off x="5151324" y="2128836"/>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9693474" y="2127248"/>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dirty="0"/>
              <a:t>3/22/2018</a:t>
            </a:r>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Family Planning Workshop</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41084" cy="1581588"/>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3074740"/>
            <a:ext cx="4492748" cy="4102100"/>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4487668"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flipV="1">
            <a:off x="604842" y="2130424"/>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5052956" y="2185740"/>
            <a:ext cx="4459032" cy="889000"/>
          </a:xfrm>
          <a:prstGeom prst="rect">
            <a:avLst/>
          </a:prstGeom>
        </p:spPr>
        <p:txBody>
          <a:bodyPr vert="horz"/>
          <a:lstStyle>
            <a:lvl1pPr marL="0" indent="0">
              <a:buFontTx/>
              <a:buNone/>
              <a:defRPr sz="2200" b="1">
                <a:solidFill>
                  <a:schemeClr val="accent1"/>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23" name="Text Placeholder 22"/>
          <p:cNvSpPr>
            <a:spLocks noGrp="1"/>
          </p:cNvSpPr>
          <p:nvPr>
            <p:ph type="body" sz="quarter" idx="15" hasCustomPrompt="1"/>
          </p:nvPr>
        </p:nvSpPr>
        <p:spPr>
          <a:xfrm>
            <a:off x="9578834" y="2185740"/>
            <a:ext cx="4475304" cy="889000"/>
          </a:xfrm>
          <a:prstGeom prst="rect">
            <a:avLst/>
          </a:prstGeom>
        </p:spPr>
        <p:txBody>
          <a:bodyPr vert="horz"/>
          <a:lstStyle>
            <a:lvl1pPr marL="0" indent="0">
              <a:buFontTx/>
              <a:buNone/>
              <a:defRPr sz="2200" b="1">
                <a:solidFill>
                  <a:schemeClr val="accent4"/>
                </a:solidFill>
              </a:defRPr>
            </a:lvl1pPr>
            <a:lvl2pPr marL="0" indent="0">
              <a:buFontTx/>
              <a:buNone/>
              <a:defRPr sz="2200" b="1">
                <a:solidFill>
                  <a:srgbClr val="141313"/>
                </a:solidFill>
              </a:defRPr>
            </a:lvl2pPr>
            <a:lvl3pPr marL="0" indent="0">
              <a:buFontTx/>
              <a:buNone/>
              <a:defRPr sz="2200" b="1">
                <a:solidFill>
                  <a:srgbClr val="141313"/>
                </a:solidFill>
              </a:defRPr>
            </a:lvl3pPr>
            <a:lvl4pPr marL="0" indent="0">
              <a:buFontTx/>
              <a:buNone/>
              <a:defRPr sz="2200" b="1">
                <a:solidFill>
                  <a:srgbClr val="141313"/>
                </a:solidFill>
              </a:defRPr>
            </a:lvl4pPr>
            <a:lvl5pPr marL="0" indent="0">
              <a:buFontTx/>
              <a:buNone/>
              <a:defRPr sz="2200" b="1">
                <a:solidFill>
                  <a:srgbClr val="141313"/>
                </a:solidFill>
              </a:defRPr>
            </a:lvl5pPr>
          </a:lstStyle>
          <a:p>
            <a:pPr lvl="0"/>
            <a:r>
              <a:rPr lang="en-US" dirty="0"/>
              <a:t>Click to edit master text styles</a:t>
            </a:r>
          </a:p>
        </p:txBody>
      </p:sp>
      <p:sp>
        <p:nvSpPr>
          <p:cNvPr id="27" name="Text Placeholder 26"/>
          <p:cNvSpPr>
            <a:spLocks noGrp="1"/>
          </p:cNvSpPr>
          <p:nvPr>
            <p:ph type="body" sz="quarter" idx="16" hasCustomPrompt="1"/>
          </p:nvPr>
        </p:nvSpPr>
        <p:spPr>
          <a:xfrm>
            <a:off x="5052956" y="3074740"/>
            <a:ext cx="4459032" cy="4102100"/>
          </a:xfrm>
          <a:prstGeom prst="rect">
            <a:avLst/>
          </a:prstGeom>
        </p:spPr>
        <p:txBody>
          <a:bodyPr vert="horz"/>
          <a:lstStyle>
            <a:lvl1pPr marL="0" indent="0">
              <a:buFontTx/>
              <a:buNone/>
              <a:defRPr sz="2200">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29" name="Text Placeholder 28"/>
          <p:cNvSpPr>
            <a:spLocks noGrp="1"/>
          </p:cNvSpPr>
          <p:nvPr>
            <p:ph type="body" sz="quarter" idx="17" hasCustomPrompt="1"/>
          </p:nvPr>
        </p:nvSpPr>
        <p:spPr>
          <a:xfrm>
            <a:off x="9578832" y="3074740"/>
            <a:ext cx="4475305" cy="4102100"/>
          </a:xfrm>
          <a:prstGeom prst="rect">
            <a:avLst/>
          </a:prstGeom>
        </p:spPr>
        <p:txBody>
          <a:bodyPr vert="horz"/>
          <a:lstStyle>
            <a:lvl1pPr marL="0" indent="0">
              <a:buFontTx/>
              <a:buNone/>
              <a:defRPr sz="2200">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cxnSp>
        <p:nvCxnSpPr>
          <p:cNvPr id="17" name="Straight Connector 16"/>
          <p:cNvCxnSpPr/>
          <p:nvPr userDrawn="1"/>
        </p:nvCxnSpPr>
        <p:spPr>
          <a:xfrm flipV="1">
            <a:off x="5151324" y="2128836"/>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9693474" y="2127248"/>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dirty="0"/>
              <a:t>3/22/2018</a:t>
            </a:r>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Family Planning Workshop</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63365" cy="1584764"/>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3074740"/>
            <a:ext cx="3319780" cy="3230879"/>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3314700"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604838" y="2132012"/>
            <a:ext cx="31877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38" y="2130424"/>
            <a:ext cx="10045700"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241440"/>
            <a:ext cx="2540000" cy="1270000"/>
          </a:xfrm>
          <a:prstGeom prst="rect">
            <a:avLst/>
          </a:prstGeom>
        </p:spPr>
        <p:txBody>
          <a:bodyPr vert="horz"/>
          <a:lstStyle>
            <a:lvl1pPr marL="0" indent="0">
              <a:buFontTx/>
              <a:buNone/>
              <a:defRPr sz="1800" b="1">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16" name="Text Placeholder 15"/>
          <p:cNvSpPr>
            <a:spLocks noGrp="1"/>
          </p:cNvSpPr>
          <p:nvPr>
            <p:ph type="body" sz="quarter" idx="15" hasCustomPrompt="1"/>
          </p:nvPr>
        </p:nvSpPr>
        <p:spPr>
          <a:xfrm>
            <a:off x="6472238" y="2241440"/>
            <a:ext cx="2540000" cy="1270000"/>
          </a:xfrm>
          <a:prstGeom prst="rect">
            <a:avLst/>
          </a:prstGeom>
        </p:spPr>
        <p:txBody>
          <a:bodyPr vert="horz"/>
          <a:lstStyle>
            <a:lvl1pPr marL="0" indent="0">
              <a:buFontTx/>
              <a:buNone/>
              <a:defRPr sz="1800" b="1">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19" name="Text Placeholder 18"/>
          <p:cNvSpPr>
            <a:spLocks noGrp="1"/>
          </p:cNvSpPr>
          <p:nvPr>
            <p:ph type="body" sz="quarter" idx="16" hasCustomPrompt="1"/>
          </p:nvPr>
        </p:nvSpPr>
        <p:spPr>
          <a:xfrm>
            <a:off x="9012238" y="2241440"/>
            <a:ext cx="2540000" cy="1270000"/>
          </a:xfrm>
          <a:prstGeom prst="rect">
            <a:avLst/>
          </a:prstGeom>
        </p:spPr>
        <p:txBody>
          <a:bodyPr vert="horz"/>
          <a:lstStyle>
            <a:lvl1pPr marL="0" indent="0">
              <a:buFontTx/>
              <a:buNone/>
              <a:defRPr sz="1800" b="1">
                <a:solidFill>
                  <a:srgbClr val="141313"/>
                </a:solidFill>
              </a:defRPr>
            </a:lvl1pPr>
            <a:lvl2pPr marL="0" indent="0">
              <a:buFontTx/>
              <a:buNone/>
              <a:defRPr sz="2200" b="1">
                <a:solidFill>
                  <a:srgbClr val="141313"/>
                </a:solidFill>
              </a:defRPr>
            </a:lvl2pPr>
            <a:lvl3pPr marL="0" indent="0">
              <a:buFontTx/>
              <a:buNone/>
              <a:defRPr sz="2200" b="1">
                <a:solidFill>
                  <a:srgbClr val="141313"/>
                </a:solidFill>
              </a:defRPr>
            </a:lvl3pPr>
            <a:lvl4pPr marL="0" indent="0">
              <a:buFontTx/>
              <a:buNone/>
              <a:defRPr sz="2200" b="1">
                <a:solidFill>
                  <a:srgbClr val="141313"/>
                </a:solidFill>
              </a:defRPr>
            </a:lvl4pPr>
            <a:lvl5pPr marL="0" indent="0">
              <a:buFontTx/>
              <a:buNone/>
              <a:defRPr sz="2200" b="1">
                <a:solidFill>
                  <a:srgbClr val="141313"/>
                </a:solidFill>
              </a:defRPr>
            </a:lvl5pPr>
          </a:lstStyle>
          <a:p>
            <a:pPr lvl="0"/>
            <a:r>
              <a:rPr lang="en-US" dirty="0"/>
              <a:t>Click to edit master text styles</a:t>
            </a:r>
          </a:p>
        </p:txBody>
      </p:sp>
      <p:sp>
        <p:nvSpPr>
          <p:cNvPr id="22" name="Text Placeholder 21"/>
          <p:cNvSpPr>
            <a:spLocks noGrp="1"/>
          </p:cNvSpPr>
          <p:nvPr>
            <p:ph type="body" sz="quarter" idx="17" hasCustomPrompt="1"/>
          </p:nvPr>
        </p:nvSpPr>
        <p:spPr>
          <a:xfrm>
            <a:off x="11552238" y="2241440"/>
            <a:ext cx="2626042" cy="1270000"/>
          </a:xfrm>
          <a:prstGeom prst="rect">
            <a:avLst/>
          </a:prstGeom>
        </p:spPr>
        <p:txBody>
          <a:bodyPr vert="horz"/>
          <a:lstStyle>
            <a:lvl1pPr marL="0" indent="0">
              <a:buFontTx/>
              <a:buNone/>
              <a:defRPr sz="1800" b="1">
                <a:solidFill>
                  <a:srgbClr val="141313"/>
                </a:solidFill>
              </a:defRPr>
            </a:lvl1pPr>
            <a:lvl2pPr marL="0" indent="0">
              <a:buFontTx/>
              <a:buNone/>
              <a:defRPr sz="2200" b="1">
                <a:solidFill>
                  <a:srgbClr val="141313"/>
                </a:solidFill>
              </a:defRPr>
            </a:lvl2pPr>
            <a:lvl3pPr marL="0" indent="0">
              <a:buFontTx/>
              <a:buNone/>
              <a:defRPr sz="2200" b="1">
                <a:solidFill>
                  <a:srgbClr val="141313"/>
                </a:solidFill>
              </a:defRPr>
            </a:lvl3pPr>
            <a:lvl4pPr marL="0" indent="0">
              <a:buFontTx/>
              <a:buNone/>
              <a:defRPr sz="2200" b="1">
                <a:solidFill>
                  <a:srgbClr val="141313"/>
                </a:solidFill>
              </a:defRPr>
            </a:lvl4pPr>
            <a:lvl5pPr marL="0" indent="0">
              <a:buFontTx/>
              <a:buNone/>
              <a:defRPr sz="2200" b="1">
                <a:solidFill>
                  <a:srgbClr val="141313"/>
                </a:solidFill>
              </a:defRPr>
            </a:lvl5pPr>
          </a:lstStyle>
          <a:p>
            <a:pPr lvl="0"/>
            <a:r>
              <a:rPr lang="en-US" dirty="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dirty="0"/>
              <a:t>3/22/2018</a:t>
            </a:r>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Family Planning Workshop</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63365" cy="1586352"/>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5786300"/>
            <a:ext cx="6697980" cy="1785621"/>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13538201"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604838" y="2132012"/>
            <a:ext cx="134493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592138" y="5727700"/>
            <a:ext cx="65786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Text Placeholder 25"/>
          <p:cNvSpPr>
            <a:spLocks noGrp="1"/>
          </p:cNvSpPr>
          <p:nvPr>
            <p:ph type="body" sz="quarter" idx="14" hasCustomPrompt="1"/>
          </p:nvPr>
        </p:nvSpPr>
        <p:spPr>
          <a:xfrm>
            <a:off x="7404101" y="5786300"/>
            <a:ext cx="6650038" cy="1765300"/>
          </a:xfrm>
          <a:prstGeom prst="rect">
            <a:avLst/>
          </a:prstGeom>
        </p:spPr>
        <p:txBody>
          <a:bodyPr vert="horz"/>
          <a:lstStyle>
            <a:lvl1pPr marL="177800" indent="-177800">
              <a:tabLst/>
              <a:defRPr sz="2200">
                <a:solidFill>
                  <a:srgbClr val="141313"/>
                </a:solidFill>
              </a:defRPr>
            </a:lvl1pPr>
            <a:lvl2pPr marL="457200" indent="-279400">
              <a:defRPr sz="2200">
                <a:solidFill>
                  <a:srgbClr val="141313"/>
                </a:solidFill>
              </a:defRPr>
            </a:lvl2pPr>
            <a:lvl3pPr>
              <a:defRPr sz="2200">
                <a:solidFill>
                  <a:srgbClr val="141313"/>
                </a:solidFill>
              </a:defRPr>
            </a:lvl3pPr>
            <a:lvl4pPr>
              <a:defRPr sz="2200">
                <a:solidFill>
                  <a:srgbClr val="141313"/>
                </a:solidFill>
              </a:defRPr>
            </a:lvl4pPr>
            <a:lvl5pPr>
              <a:defRPr sz="2200">
                <a:solidFill>
                  <a:srgbClr val="141313"/>
                </a:solidFill>
              </a:defRPr>
            </a:lvl5pPr>
          </a:lstStyle>
          <a:p>
            <a:pPr lvl="0"/>
            <a:r>
              <a:rPr lang="en-US" dirty="0"/>
              <a:t>Click to edit master text styles</a:t>
            </a:r>
          </a:p>
          <a:p>
            <a:pPr lvl="1"/>
            <a:r>
              <a:rPr lang="en-US" dirty="0"/>
              <a:t>Second level</a:t>
            </a:r>
          </a:p>
        </p:txBody>
      </p:sp>
      <p:cxnSp>
        <p:nvCxnSpPr>
          <p:cNvPr id="27" name="Straight Connector 26"/>
          <p:cNvCxnSpPr/>
          <p:nvPr userDrawn="1"/>
        </p:nvCxnSpPr>
        <p:spPr>
          <a:xfrm>
            <a:off x="7404100" y="5726112"/>
            <a:ext cx="6650038"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Cover">
    <p:spTree>
      <p:nvGrpSpPr>
        <p:cNvPr id="1" name=""/>
        <p:cNvGrpSpPr/>
        <p:nvPr/>
      </p:nvGrpSpPr>
      <p:grpSpPr>
        <a:xfrm>
          <a:off x="0" y="0"/>
          <a:ext cx="0" cy="0"/>
          <a:chOff x="0" y="0"/>
          <a:chExt cx="0" cy="0"/>
        </a:xfrm>
      </p:grpSpPr>
      <p:pic>
        <p:nvPicPr>
          <p:cNvPr id="5" name="Picture 4" descr="conduent_logo_black.eps"/>
          <p:cNvPicPr>
            <a:picLocks noChangeAspect="1"/>
          </p:cNvPicPr>
          <p:nvPr userDrawn="1"/>
        </p:nvPicPr>
        <p:blipFill>
          <a:blip r:embed="rId2"/>
          <a:stretch>
            <a:fillRect/>
          </a:stretch>
        </p:blipFill>
        <p:spPr>
          <a:xfrm>
            <a:off x="4912307" y="3204604"/>
            <a:ext cx="4845910" cy="1249899"/>
          </a:xfrm>
          <a:prstGeom prst="rect">
            <a:avLst/>
          </a:prstGeom>
        </p:spPr>
      </p:pic>
      <p:sp>
        <p:nvSpPr>
          <p:cNvPr id="9" name="TextBox 8"/>
          <p:cNvSpPr txBox="1"/>
          <p:nvPr userDrawn="1"/>
        </p:nvSpPr>
        <p:spPr>
          <a:xfrm>
            <a:off x="2256415" y="7627621"/>
            <a:ext cx="10121900" cy="230832"/>
          </a:xfrm>
          <a:prstGeom prst="rect">
            <a:avLst/>
          </a:prstGeom>
          <a:noFill/>
        </p:spPr>
        <p:txBody>
          <a:bodyPr wrap="square" rtlCol="0">
            <a:spAutoFit/>
          </a:bodyPr>
          <a:lstStyle/>
          <a:p>
            <a:r>
              <a:rPr lang="en-US" sz="900" kern="1200" dirty="0">
                <a:solidFill>
                  <a:srgbClr val="141313"/>
                </a:solidFill>
                <a:latin typeface="+mn-lt"/>
                <a:ea typeface="+mn-ea"/>
                <a:cs typeface="+mn-cs"/>
              </a:rPr>
              <a:t>© 2017 Conduent Business Services, LLC. All rights reserved. Conduent and Conduent Agile Star are trademarks of Conduent Business Services, LLC in the United States and/or other countries.</a:t>
            </a:r>
            <a:endParaRPr lang="en-US" sz="900" dirty="0">
              <a:solidFill>
                <a:srgbClr val="141313"/>
              </a:solidFill>
              <a:latin typeface="Arial"/>
              <a:cs typeface="Arial"/>
            </a:endParaRPr>
          </a:p>
        </p:txBody>
      </p:sp>
      <p:sp>
        <p:nvSpPr>
          <p:cNvPr id="4" name="Rectangle 3"/>
          <p:cNvSpPr/>
          <p:nvPr userDrawn="1"/>
        </p:nvSpPr>
        <p:spPr>
          <a:xfrm>
            <a:off x="12432916" y="233938"/>
            <a:ext cx="1815918" cy="8020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Option4">
    <p:spTree>
      <p:nvGrpSpPr>
        <p:cNvPr id="1" name=""/>
        <p:cNvGrpSpPr/>
        <p:nvPr/>
      </p:nvGrpSpPr>
      <p:grpSpPr>
        <a:xfrm>
          <a:off x="0" y="0"/>
          <a:ext cx="0" cy="0"/>
          <a:chOff x="0" y="0"/>
          <a:chExt cx="0" cy="0"/>
        </a:xfrm>
      </p:grpSpPr>
      <p:pic>
        <p:nvPicPr>
          <p:cNvPr id="10" name="Picture 9" descr="cover_new_10.ai"/>
          <p:cNvPicPr>
            <a:picLocks noChangeAspect="1"/>
          </p:cNvPicPr>
          <p:nvPr userDrawn="1"/>
        </p:nvPicPr>
        <p:blipFill>
          <a:blip r:embed="rId2"/>
          <a:stretch>
            <a:fillRect/>
          </a:stretch>
        </p:blipFill>
        <p:spPr>
          <a:xfrm>
            <a:off x="0" y="0"/>
            <a:ext cx="14630400" cy="8229600"/>
          </a:xfrm>
          <a:prstGeom prst="rect">
            <a:avLst/>
          </a:prstGeom>
        </p:spPr>
      </p:pic>
      <p:sp>
        <p:nvSpPr>
          <p:cNvPr id="20" name="Content Placeholder 17"/>
          <p:cNvSpPr>
            <a:spLocks noGrp="1"/>
          </p:cNvSpPr>
          <p:nvPr>
            <p:ph sz="quarter" idx="15" hasCustomPrompt="1"/>
          </p:nvPr>
        </p:nvSpPr>
        <p:spPr>
          <a:xfrm>
            <a:off x="5057141" y="2819400"/>
            <a:ext cx="5720080" cy="723900"/>
          </a:xfrm>
          <a:prstGeom prst="rect">
            <a:avLst/>
          </a:prstGeom>
        </p:spPr>
        <p:txBody>
          <a:bodyPr anchor="t">
            <a:noAutofit/>
          </a:bodyPr>
          <a:lstStyle>
            <a:lvl1pPr marL="228600" indent="-228600">
              <a:spcBef>
                <a:spcPts val="0"/>
              </a:spcBef>
              <a:spcAft>
                <a:spcPts val="400"/>
              </a:spcAft>
              <a:buFontTx/>
              <a:buNone/>
              <a:defRPr sz="2400" b="1">
                <a:solidFill>
                  <a:srgbClr val="141313"/>
                </a:solidFill>
              </a:defRPr>
            </a:lvl1pPr>
            <a:lvl2pPr marL="0" indent="0">
              <a:spcBef>
                <a:spcPts val="0"/>
              </a:spcBef>
              <a:spcAft>
                <a:spcPts val="400"/>
              </a:spcAft>
              <a:buFontTx/>
              <a:buNone/>
              <a:defRPr sz="1600" b="1">
                <a:solidFill>
                  <a:schemeClr val="bg1"/>
                </a:solidFill>
              </a:defRPr>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2" name="Title 11"/>
          <p:cNvSpPr>
            <a:spLocks noGrp="1"/>
          </p:cNvSpPr>
          <p:nvPr>
            <p:ph type="title" hasCustomPrompt="1"/>
          </p:nvPr>
        </p:nvSpPr>
        <p:spPr>
          <a:xfrm>
            <a:off x="5015865" y="3581400"/>
            <a:ext cx="5761355" cy="1371600"/>
          </a:xfrm>
          <a:prstGeom prst="rect">
            <a:avLst/>
          </a:prstGeom>
        </p:spPr>
        <p:txBody>
          <a:bodyPr anchor="b">
            <a:noAutofit/>
          </a:bodyPr>
          <a:lstStyle>
            <a:lvl1pPr algn="l">
              <a:lnSpc>
                <a:spcPts val="5440"/>
              </a:lnSpc>
              <a:defRPr sz="5400">
                <a:solidFill>
                  <a:srgbClr val="141313"/>
                </a:solidFill>
              </a:defRPr>
            </a:lvl1pPr>
          </a:lstStyle>
          <a:p>
            <a:r>
              <a:rPr lang="en-US" dirty="0"/>
              <a:t>Click to edit master title style</a:t>
            </a:r>
          </a:p>
        </p:txBody>
      </p:sp>
      <p:sp>
        <p:nvSpPr>
          <p:cNvPr id="14" name="Subtitle 2"/>
          <p:cNvSpPr>
            <a:spLocks noGrp="1"/>
          </p:cNvSpPr>
          <p:nvPr>
            <p:ph type="subTitle" idx="1" hasCustomPrompt="1"/>
          </p:nvPr>
        </p:nvSpPr>
        <p:spPr>
          <a:xfrm>
            <a:off x="5044440" y="5003800"/>
            <a:ext cx="5758180" cy="695960"/>
          </a:xfrm>
          <a:prstGeom prst="rect">
            <a:avLst/>
          </a:prstGeom>
        </p:spPr>
        <p:txBody>
          <a:bodyPr>
            <a:noAutofit/>
          </a:bodyPr>
          <a:lstStyle>
            <a:lvl1pPr marL="0" indent="0" algn="l">
              <a:buNone/>
              <a:defRPr sz="26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9" name="Content Placeholder 17"/>
          <p:cNvSpPr>
            <a:spLocks noGrp="1"/>
          </p:cNvSpPr>
          <p:nvPr>
            <p:ph sz="quarter" idx="14" hasCustomPrompt="1"/>
          </p:nvPr>
        </p:nvSpPr>
        <p:spPr>
          <a:xfrm>
            <a:off x="8607896" y="7170957"/>
            <a:ext cx="5505360" cy="723900"/>
          </a:xfrm>
          <a:prstGeom prst="rect">
            <a:avLst/>
          </a:prstGeom>
        </p:spPr>
        <p:txBody>
          <a:bodyPr anchor="t">
            <a:noAutofit/>
          </a:bodyPr>
          <a:lstStyle>
            <a:lvl1pPr marL="228600" indent="-228600" algn="r">
              <a:spcBef>
                <a:spcPts val="0"/>
              </a:spcBef>
              <a:spcAft>
                <a:spcPts val="400"/>
              </a:spcAft>
              <a:buFontTx/>
              <a:buNone/>
              <a:defRPr sz="1600" b="1">
                <a:solidFill>
                  <a:srgbClr val="141313"/>
                </a:solidFill>
              </a:defRPr>
            </a:lvl1pPr>
            <a:lvl2pPr marL="0" indent="0" algn="r">
              <a:spcBef>
                <a:spcPts val="0"/>
              </a:spcBef>
              <a:spcAft>
                <a:spcPts val="400"/>
              </a:spcAft>
              <a:buFontTx/>
              <a:buNone/>
              <a:defRPr sz="1600" b="1">
                <a:solidFill>
                  <a:schemeClr val="bg1"/>
                </a:solidFill>
              </a:defRPr>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5" name="Freeform 14"/>
          <p:cNvSpPr>
            <a:spLocks/>
          </p:cNvSpPr>
          <p:nvPr userDrawn="1"/>
        </p:nvSpPr>
        <p:spPr>
          <a:xfrm>
            <a:off x="5176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conduent_logo_black.eps"/>
          <p:cNvPicPr>
            <a:picLocks noChangeAspect="1"/>
          </p:cNvPicPr>
          <p:nvPr userDrawn="1"/>
        </p:nvPicPr>
        <p:blipFill>
          <a:blip r:embed="rId3"/>
          <a:stretch>
            <a:fillRect/>
          </a:stretch>
        </p:blipFill>
        <p:spPr>
          <a:xfrm>
            <a:off x="11809184" y="388401"/>
            <a:ext cx="2253909" cy="58134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Option3">
    <p:spTree>
      <p:nvGrpSpPr>
        <p:cNvPr id="1" name=""/>
        <p:cNvGrpSpPr/>
        <p:nvPr/>
      </p:nvGrpSpPr>
      <p:grpSpPr>
        <a:xfrm>
          <a:off x="0" y="0"/>
          <a:ext cx="0" cy="0"/>
          <a:chOff x="0" y="0"/>
          <a:chExt cx="0" cy="0"/>
        </a:xfrm>
      </p:grpSpPr>
      <p:sp>
        <p:nvSpPr>
          <p:cNvPr id="11" name="Content Placeholder 17"/>
          <p:cNvSpPr>
            <a:spLocks noGrp="1"/>
          </p:cNvSpPr>
          <p:nvPr>
            <p:ph sz="quarter" idx="14" hasCustomPrompt="1"/>
          </p:nvPr>
        </p:nvSpPr>
        <p:spPr>
          <a:xfrm>
            <a:off x="8854050" y="7170957"/>
            <a:ext cx="5303770" cy="723900"/>
          </a:xfrm>
          <a:prstGeom prst="rect">
            <a:avLst/>
          </a:prstGeom>
        </p:spPr>
        <p:txBody>
          <a:bodyPr anchor="t">
            <a:noAutofit/>
          </a:bodyPr>
          <a:lstStyle>
            <a:lvl1pPr marL="228600" indent="-228600" algn="r">
              <a:spcBef>
                <a:spcPts val="0"/>
              </a:spcBef>
              <a:spcAft>
                <a:spcPts val="400"/>
              </a:spcAft>
              <a:buFontTx/>
              <a:buNone/>
              <a:defRPr sz="1600" b="1">
                <a:solidFill>
                  <a:srgbClr val="141313"/>
                </a:solidFill>
              </a:defRPr>
            </a:lvl1pPr>
            <a:lvl2pPr marL="0" indent="0" algn="r">
              <a:spcBef>
                <a:spcPts val="0"/>
              </a:spcBef>
              <a:spcAft>
                <a:spcPts val="400"/>
              </a:spcAft>
              <a:buFontTx/>
              <a:buNone/>
              <a:defRPr sz="1600" b="1">
                <a:solidFill>
                  <a:schemeClr val="bg1"/>
                </a:solidFill>
              </a:defRPr>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0" name="Picture Placeholder 9"/>
          <p:cNvSpPr>
            <a:spLocks noGrp="1"/>
          </p:cNvSpPr>
          <p:nvPr>
            <p:ph type="pic" sz="quarter" idx="13"/>
          </p:nvPr>
        </p:nvSpPr>
        <p:spPr>
          <a:xfrm>
            <a:off x="0" y="0"/>
            <a:ext cx="14630400" cy="5486400"/>
          </a:xfrm>
          <a:prstGeom prst="rect">
            <a:avLst/>
          </a:prstGeom>
          <a:solidFill>
            <a:srgbClr val="AAAFB9"/>
          </a:solidFill>
          <a:ln>
            <a:noFill/>
          </a:ln>
        </p:spPr>
        <p:txBody>
          <a:bodyPr>
            <a:normAutofit/>
          </a:bodyPr>
          <a:lstStyle>
            <a:lvl1pPr>
              <a:buFontTx/>
              <a:buNone/>
              <a:defRPr sz="1800">
                <a:solidFill>
                  <a:srgbClr val="7F7F7F"/>
                </a:solidFill>
              </a:defRPr>
            </a:lvl1pPr>
          </a:lstStyle>
          <a:p>
            <a:r>
              <a:rPr lang="en-US" dirty="0"/>
              <a:t>Click icon to add picture</a:t>
            </a:r>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12" name="Title 11"/>
          <p:cNvSpPr>
            <a:spLocks noGrp="1"/>
          </p:cNvSpPr>
          <p:nvPr>
            <p:ph type="title" hasCustomPrompt="1"/>
          </p:nvPr>
        </p:nvSpPr>
        <p:spPr>
          <a:xfrm>
            <a:off x="515621" y="5232400"/>
            <a:ext cx="13576617" cy="1371600"/>
          </a:xfrm>
          <a:prstGeom prst="rect">
            <a:avLst/>
          </a:prstGeom>
        </p:spPr>
        <p:txBody>
          <a:bodyPr anchor="b">
            <a:noAutofit/>
          </a:bodyPr>
          <a:lstStyle>
            <a:lvl1pPr algn="l">
              <a:lnSpc>
                <a:spcPts val="5440"/>
              </a:lnSpc>
              <a:defRPr sz="5400">
                <a:solidFill>
                  <a:srgbClr val="141313"/>
                </a:solidFill>
              </a:defRPr>
            </a:lvl1pPr>
          </a:lstStyle>
          <a:p>
            <a:r>
              <a:rPr lang="en-US" dirty="0"/>
              <a:t>Click to edit master title style</a:t>
            </a:r>
          </a:p>
        </p:txBody>
      </p:sp>
      <p:sp>
        <p:nvSpPr>
          <p:cNvPr id="14" name="Subtitle 2"/>
          <p:cNvSpPr>
            <a:spLocks noGrp="1"/>
          </p:cNvSpPr>
          <p:nvPr>
            <p:ph type="subTitle" idx="1" hasCustomPrompt="1"/>
          </p:nvPr>
        </p:nvSpPr>
        <p:spPr>
          <a:xfrm>
            <a:off x="520700" y="6591300"/>
            <a:ext cx="8907780" cy="695960"/>
          </a:xfrm>
          <a:prstGeom prst="rect">
            <a:avLst/>
          </a:prstGeom>
        </p:spPr>
        <p:txBody>
          <a:bodyPr>
            <a:noAutofit/>
          </a:bodyPr>
          <a:lstStyle>
            <a:lvl1pPr marL="0" indent="0" algn="l">
              <a:buNone/>
              <a:defRPr sz="2600">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8" name="Freeform 7"/>
          <p:cNvSpPr>
            <a:spLocks/>
          </p:cNvSpPr>
          <p:nvPr userDrawn="1"/>
        </p:nvSpPr>
        <p:spPr>
          <a:xfrm>
            <a:off x="604838" y="548640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_Option3">
    <p:spTree>
      <p:nvGrpSpPr>
        <p:cNvPr id="1" name=""/>
        <p:cNvGrpSpPr/>
        <p:nvPr/>
      </p:nvGrpSpPr>
      <p:grpSpPr>
        <a:xfrm>
          <a:off x="0" y="0"/>
          <a:ext cx="0" cy="0"/>
          <a:chOff x="0" y="0"/>
          <a:chExt cx="0" cy="0"/>
        </a:xfrm>
      </p:grpSpPr>
      <p:sp>
        <p:nvSpPr>
          <p:cNvPr id="9" name="Rectangle 8"/>
          <p:cNvSpPr/>
          <p:nvPr userDrawn="1"/>
        </p:nvSpPr>
        <p:spPr>
          <a:xfrm>
            <a:off x="0" y="5486400"/>
            <a:ext cx="14630400" cy="27432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ontent Placeholder 17"/>
          <p:cNvSpPr>
            <a:spLocks noGrp="1"/>
          </p:cNvSpPr>
          <p:nvPr>
            <p:ph sz="quarter" idx="14" hasCustomPrompt="1"/>
          </p:nvPr>
        </p:nvSpPr>
        <p:spPr>
          <a:xfrm>
            <a:off x="8854050" y="7170957"/>
            <a:ext cx="5303770" cy="723900"/>
          </a:xfrm>
          <a:prstGeom prst="rect">
            <a:avLst/>
          </a:prstGeom>
        </p:spPr>
        <p:txBody>
          <a:bodyPr anchor="t">
            <a:noAutofit/>
          </a:bodyPr>
          <a:lstStyle>
            <a:lvl1pPr marL="228600" indent="-228600" algn="r">
              <a:spcBef>
                <a:spcPts val="0"/>
              </a:spcBef>
              <a:spcAft>
                <a:spcPts val="400"/>
              </a:spcAft>
              <a:buFontTx/>
              <a:buNone/>
              <a:defRPr sz="1600" b="1">
                <a:solidFill>
                  <a:srgbClr val="FFFFFE"/>
                </a:solidFill>
              </a:defRPr>
            </a:lvl1pPr>
            <a:lvl2pPr marL="0" indent="0" algn="r">
              <a:spcBef>
                <a:spcPts val="0"/>
              </a:spcBef>
              <a:spcAft>
                <a:spcPts val="400"/>
              </a:spcAft>
              <a:buFontTx/>
              <a:buNone/>
              <a:defRPr sz="1600" b="1">
                <a:solidFill>
                  <a:schemeClr val="bg1"/>
                </a:solidFill>
              </a:defRPr>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0" name="Picture Placeholder 9"/>
          <p:cNvSpPr>
            <a:spLocks noGrp="1"/>
          </p:cNvSpPr>
          <p:nvPr>
            <p:ph type="pic" sz="quarter" idx="13"/>
          </p:nvPr>
        </p:nvSpPr>
        <p:spPr>
          <a:xfrm>
            <a:off x="0" y="0"/>
            <a:ext cx="14630400" cy="5486400"/>
          </a:xfrm>
          <a:prstGeom prst="rect">
            <a:avLst/>
          </a:prstGeom>
          <a:solidFill>
            <a:srgbClr val="AAAFB9"/>
          </a:solidFill>
        </p:spPr>
        <p:txBody>
          <a:bodyPr>
            <a:normAutofit/>
          </a:bodyPr>
          <a:lstStyle>
            <a:lvl1pPr>
              <a:buFontTx/>
              <a:buNone/>
              <a:defRPr sz="1800">
                <a:solidFill>
                  <a:srgbClr val="7F7F7F"/>
                </a:solidFill>
              </a:defRPr>
            </a:lvl1pPr>
          </a:lstStyle>
          <a:p>
            <a:r>
              <a:rPr lang="en-US" dirty="0"/>
              <a:t>Click icon to add picture</a:t>
            </a:r>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12" name="Title 11"/>
          <p:cNvSpPr>
            <a:spLocks noGrp="1"/>
          </p:cNvSpPr>
          <p:nvPr>
            <p:ph type="title" hasCustomPrompt="1"/>
          </p:nvPr>
        </p:nvSpPr>
        <p:spPr>
          <a:xfrm>
            <a:off x="515621" y="5232400"/>
            <a:ext cx="13576617" cy="1371600"/>
          </a:xfrm>
          <a:prstGeom prst="rect">
            <a:avLst/>
          </a:prstGeom>
        </p:spPr>
        <p:txBody>
          <a:bodyPr anchor="b">
            <a:noAutofit/>
          </a:bodyPr>
          <a:lstStyle>
            <a:lvl1pPr algn="l">
              <a:lnSpc>
                <a:spcPts val="5440"/>
              </a:lnSpc>
              <a:defRPr sz="5400">
                <a:solidFill>
                  <a:srgbClr val="FFFFFE"/>
                </a:solidFill>
              </a:defRPr>
            </a:lvl1pPr>
          </a:lstStyle>
          <a:p>
            <a:r>
              <a:rPr lang="en-US" dirty="0"/>
              <a:t>Click to edit master title style</a:t>
            </a:r>
          </a:p>
        </p:txBody>
      </p:sp>
      <p:sp>
        <p:nvSpPr>
          <p:cNvPr id="14" name="Subtitle 2"/>
          <p:cNvSpPr>
            <a:spLocks noGrp="1"/>
          </p:cNvSpPr>
          <p:nvPr>
            <p:ph type="subTitle" idx="1" hasCustomPrompt="1"/>
          </p:nvPr>
        </p:nvSpPr>
        <p:spPr>
          <a:xfrm>
            <a:off x="520700" y="6591300"/>
            <a:ext cx="8907780" cy="695960"/>
          </a:xfrm>
          <a:prstGeom prst="rect">
            <a:avLst/>
          </a:prstGeom>
        </p:spPr>
        <p:txBody>
          <a:bodyPr>
            <a:noAutofit/>
          </a:bodyPr>
          <a:lstStyle>
            <a:lvl1pPr marL="0" indent="0" algn="l">
              <a:buNone/>
              <a:defRPr sz="2600">
                <a:solidFill>
                  <a:srgbClr val="FFFFFE"/>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548640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Option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rgbClr val="AAAFB9"/>
                </a:solidFill>
              </a:defRPr>
            </a:lvl1pPr>
          </a:lstStyle>
          <a:p>
            <a:r>
              <a:rPr lang="en-US" dirty="0"/>
              <a:t>Family Planning Workshop</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r>
              <a:rPr lang="en-US" dirty="0"/>
              <a:t>3/22/2018</a:t>
            </a:r>
          </a:p>
        </p:txBody>
      </p:sp>
      <p:sp>
        <p:nvSpPr>
          <p:cNvPr id="12" name="Title 11"/>
          <p:cNvSpPr>
            <a:spLocks noGrp="1"/>
          </p:cNvSpPr>
          <p:nvPr>
            <p:ph type="title" hasCustomPrompt="1"/>
          </p:nvPr>
        </p:nvSpPr>
        <p:spPr>
          <a:xfrm>
            <a:off x="507365" y="2882900"/>
            <a:ext cx="12103735" cy="1371600"/>
          </a:xfrm>
          <a:prstGeom prst="rect">
            <a:avLst/>
          </a:prstGeom>
        </p:spPr>
        <p:txBody>
          <a:bodyPr anchor="b">
            <a:noAutofit/>
          </a:bodyPr>
          <a:lstStyle>
            <a:lvl1pPr algn="l">
              <a:lnSpc>
                <a:spcPts val="5440"/>
              </a:lnSpc>
              <a:defRPr sz="5400">
                <a:solidFill>
                  <a:srgbClr val="141313"/>
                </a:solidFill>
              </a:defRPr>
            </a:lvl1pPr>
          </a:lstStyle>
          <a:p>
            <a:r>
              <a:rPr lang="en-US" dirty="0"/>
              <a:t>Click to edit master title style</a:t>
            </a:r>
          </a:p>
        </p:txBody>
      </p:sp>
      <p:sp>
        <p:nvSpPr>
          <p:cNvPr id="8" name="Freeform 7"/>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_Option2">
    <p:spTree>
      <p:nvGrpSpPr>
        <p:cNvPr id="1" name=""/>
        <p:cNvGrpSpPr/>
        <p:nvPr/>
      </p:nvGrpSpPr>
      <p:grpSpPr>
        <a:xfrm>
          <a:off x="0" y="0"/>
          <a:ext cx="0" cy="0"/>
          <a:chOff x="0" y="0"/>
          <a:chExt cx="0" cy="0"/>
        </a:xfrm>
      </p:grpSpPr>
      <p:sp>
        <p:nvSpPr>
          <p:cNvPr id="13" name="Rectangle 12"/>
          <p:cNvSpPr/>
          <p:nvPr userDrawn="1"/>
        </p:nvSpPr>
        <p:spPr>
          <a:xfrm>
            <a:off x="0" y="0"/>
            <a:ext cx="14630400" cy="82296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Footer Placeholder 2"/>
          <p:cNvSpPr>
            <a:spLocks noGrp="1"/>
          </p:cNvSpPr>
          <p:nvPr>
            <p:ph type="ftr" sz="quarter" idx="11"/>
          </p:nvPr>
        </p:nvSpPr>
        <p:spPr/>
        <p:txBody>
          <a:bodyPr/>
          <a:lstStyle>
            <a:lvl1pPr>
              <a:defRPr>
                <a:solidFill>
                  <a:srgbClr val="FFFFFF"/>
                </a:solidFill>
              </a:defRPr>
            </a:lvl1pPr>
          </a:lstStyle>
          <a:p>
            <a:r>
              <a:rPr lang="en-US" dirty="0"/>
              <a:t>Family Planning Workshop</a:t>
            </a:r>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FFFFFF"/>
                </a:solidFill>
              </a:defRPr>
            </a:lvl1pPr>
          </a:lstStyle>
          <a:p>
            <a:r>
              <a:rPr lang="en-US" dirty="0"/>
              <a:t>3/22/2018</a:t>
            </a:r>
          </a:p>
        </p:txBody>
      </p:sp>
      <p:sp>
        <p:nvSpPr>
          <p:cNvPr id="12" name="Title 11"/>
          <p:cNvSpPr>
            <a:spLocks noGrp="1"/>
          </p:cNvSpPr>
          <p:nvPr>
            <p:ph type="title" hasCustomPrompt="1"/>
          </p:nvPr>
        </p:nvSpPr>
        <p:spPr>
          <a:xfrm>
            <a:off x="507365" y="1016000"/>
            <a:ext cx="12878435" cy="5562600"/>
          </a:xfrm>
          <a:prstGeom prst="rect">
            <a:avLst/>
          </a:prstGeom>
        </p:spPr>
        <p:txBody>
          <a:bodyPr anchor="ctr">
            <a:noAutofit/>
          </a:bodyPr>
          <a:lstStyle>
            <a:lvl1pPr algn="l">
              <a:lnSpc>
                <a:spcPts val="6540"/>
              </a:lnSpc>
              <a:defRPr sz="4800">
                <a:solidFill>
                  <a:srgbClr val="FFFFFF"/>
                </a:solidFill>
              </a:defRPr>
            </a:lvl1pPr>
          </a:lstStyle>
          <a:p>
            <a:r>
              <a:rPr lang="en-US" dirty="0"/>
              <a:t>Click to edit master title style</a:t>
            </a:r>
          </a:p>
        </p:txBody>
      </p:sp>
      <p:pic>
        <p:nvPicPr>
          <p:cNvPr id="8" name="Picture 7" descr="conduent_logo.eps"/>
          <p:cNvPicPr>
            <a:picLocks noChangeAspect="1"/>
          </p:cNvPicPr>
          <p:nvPr userDrawn="1"/>
        </p:nvPicPr>
        <p:blipFill>
          <a:blip r:embed="rId2"/>
          <a:stretch>
            <a:fillRect/>
          </a:stretch>
        </p:blipFill>
        <p:spPr>
          <a:xfrm>
            <a:off x="12533984" y="470214"/>
            <a:ext cx="1529109" cy="394414"/>
          </a:xfrm>
          <a:prstGeom prst="rect">
            <a:avLst/>
          </a:prstGeom>
        </p:spPr>
      </p:pic>
      <p:sp>
        <p:nvSpPr>
          <p:cNvPr id="9" name="Freeform 8"/>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dirty="0"/>
              <a:t>3/22/2018</a:t>
            </a:r>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Family Planning Workshop</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99" y="546778"/>
            <a:ext cx="12038685" cy="1580320"/>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5620" y="3731442"/>
            <a:ext cx="4196080" cy="408919"/>
          </a:xfrm>
          <a:prstGeom prst="rect">
            <a:avLst/>
          </a:prstGeom>
        </p:spPr>
        <p:txBody>
          <a:bodyPr anchor="t">
            <a:noAutofit/>
          </a:bodyPr>
          <a:lstStyle>
            <a:lvl1pPr marL="0" indent="0" algn="l">
              <a:lnSpc>
                <a:spcPts val="1800"/>
              </a:lnSpc>
              <a:spcBef>
                <a:spcPts val="0"/>
              </a:spcBef>
              <a:spcAft>
                <a:spcPts val="600"/>
              </a:spcAft>
              <a:buFontTx/>
              <a:buNone/>
              <a:defRPr sz="1800" b="1">
                <a:solidFill>
                  <a:srgbClr val="141313"/>
                </a:solidFill>
              </a:defRPr>
            </a:lvl1pPr>
            <a:lvl2pPr marL="0" indent="0">
              <a:spcBef>
                <a:spcPts val="0"/>
              </a:spcBef>
              <a:spcAft>
                <a:spcPts val="600"/>
              </a:spcAft>
              <a:buFontTx/>
              <a:buNone/>
              <a:defRPr sz="1800"/>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8" name="Subtitle 2"/>
          <p:cNvSpPr>
            <a:spLocks noGrp="1"/>
          </p:cNvSpPr>
          <p:nvPr>
            <p:ph type="subTitle" idx="1" hasCustomPrompt="1"/>
          </p:nvPr>
        </p:nvSpPr>
        <p:spPr>
          <a:xfrm>
            <a:off x="520698" y="2127098"/>
            <a:ext cx="12013286" cy="1136892"/>
          </a:xfrm>
          <a:prstGeom prst="rect">
            <a:avLst/>
          </a:prstGeom>
        </p:spPr>
        <p:txBody>
          <a:bodyPr anchor="t">
            <a:noAutofit/>
          </a:bodyPr>
          <a:lstStyle>
            <a:lvl1pPr marL="0" indent="0" algn="l">
              <a:buNone/>
              <a:defRPr sz="26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6" name="Text Placeholder 5"/>
          <p:cNvSpPr>
            <a:spLocks noGrp="1"/>
          </p:cNvSpPr>
          <p:nvPr>
            <p:ph type="body" sz="quarter" idx="16" hasCustomPrompt="1"/>
          </p:nvPr>
        </p:nvSpPr>
        <p:spPr>
          <a:xfrm>
            <a:off x="515938" y="4073353"/>
            <a:ext cx="4195762" cy="2522488"/>
          </a:xfrm>
          <a:prstGeom prst="rect">
            <a:avLst/>
          </a:prstGeom>
        </p:spPr>
        <p:txBody>
          <a:bodyPr>
            <a:noAutofit/>
          </a:bodyPr>
          <a:lstStyle>
            <a:lvl1pPr marL="0" indent="0" algn="l">
              <a:lnSpc>
                <a:spcPct val="100000"/>
              </a:lnSpc>
              <a:spcBef>
                <a:spcPts val="0"/>
              </a:spcBef>
              <a:spcAft>
                <a:spcPts val="600"/>
              </a:spcAft>
              <a:buFontTx/>
              <a:buNone/>
              <a:defRPr sz="1800">
                <a:solidFill>
                  <a:srgbClr val="141313"/>
                </a:solidFill>
              </a:defRPr>
            </a:lvl1pPr>
            <a:lvl2pPr marL="653110" indent="0">
              <a:buFontTx/>
              <a:buNone/>
              <a:defRPr sz="1800"/>
            </a:lvl2pPr>
            <a:lvl3pPr marL="1306221" indent="0">
              <a:buFontTx/>
              <a:buNone/>
              <a:defRPr sz="1800"/>
            </a:lvl3pPr>
            <a:lvl4pPr marL="1959331" indent="0">
              <a:buFontTx/>
              <a:buNone/>
              <a:defRPr sz="1800"/>
            </a:lvl4pPr>
            <a:lvl5pPr marL="2612441" indent="0">
              <a:buFontTx/>
              <a:buNone/>
              <a:defRPr sz="1800"/>
            </a:lvl5pPr>
          </a:lstStyle>
          <a:p>
            <a:pPr lvl="0"/>
            <a:r>
              <a:rPr lang="en-US" dirty="0"/>
              <a:t>Click to edit master text styles</a:t>
            </a:r>
          </a:p>
        </p:txBody>
      </p:sp>
      <p:sp>
        <p:nvSpPr>
          <p:cNvPr id="15" name="Content Placeholder 17"/>
          <p:cNvSpPr>
            <a:spLocks noGrp="1"/>
          </p:cNvSpPr>
          <p:nvPr>
            <p:ph sz="quarter" idx="17" hasCustomPrompt="1"/>
          </p:nvPr>
        </p:nvSpPr>
        <p:spPr>
          <a:xfrm>
            <a:off x="5194162" y="3731442"/>
            <a:ext cx="4196080" cy="408919"/>
          </a:xfrm>
          <a:prstGeom prst="rect">
            <a:avLst/>
          </a:prstGeom>
        </p:spPr>
        <p:txBody>
          <a:bodyPr anchor="t">
            <a:noAutofit/>
          </a:bodyPr>
          <a:lstStyle>
            <a:lvl1pPr marL="0" indent="0" algn="l">
              <a:lnSpc>
                <a:spcPts val="1800"/>
              </a:lnSpc>
              <a:spcBef>
                <a:spcPts val="0"/>
              </a:spcBef>
              <a:spcAft>
                <a:spcPts val="600"/>
              </a:spcAft>
              <a:buFontTx/>
              <a:buNone/>
              <a:defRPr sz="1800" b="1">
                <a:solidFill>
                  <a:srgbClr val="141313"/>
                </a:solidFill>
              </a:defRPr>
            </a:lvl1pPr>
            <a:lvl2pPr marL="0" indent="0">
              <a:spcBef>
                <a:spcPts val="0"/>
              </a:spcBef>
              <a:spcAft>
                <a:spcPts val="600"/>
              </a:spcAft>
              <a:buFontTx/>
              <a:buNone/>
              <a:defRPr sz="1800"/>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7" name="Text Placeholder 5"/>
          <p:cNvSpPr>
            <a:spLocks noGrp="1"/>
          </p:cNvSpPr>
          <p:nvPr>
            <p:ph type="body" sz="quarter" idx="18" hasCustomPrompt="1"/>
          </p:nvPr>
        </p:nvSpPr>
        <p:spPr>
          <a:xfrm>
            <a:off x="5194480" y="4073353"/>
            <a:ext cx="4195762" cy="2522488"/>
          </a:xfrm>
          <a:prstGeom prst="rect">
            <a:avLst/>
          </a:prstGeom>
        </p:spPr>
        <p:txBody>
          <a:bodyPr>
            <a:noAutofit/>
          </a:bodyPr>
          <a:lstStyle>
            <a:lvl1pPr marL="0" indent="0" algn="l">
              <a:lnSpc>
                <a:spcPct val="100000"/>
              </a:lnSpc>
              <a:spcBef>
                <a:spcPts val="0"/>
              </a:spcBef>
              <a:spcAft>
                <a:spcPts val="600"/>
              </a:spcAft>
              <a:buFontTx/>
              <a:buNone/>
              <a:defRPr sz="1800">
                <a:solidFill>
                  <a:srgbClr val="141313"/>
                </a:solidFill>
              </a:defRPr>
            </a:lvl1pPr>
            <a:lvl2pPr marL="653110" indent="0">
              <a:buFontTx/>
              <a:buNone/>
              <a:defRPr sz="1800"/>
            </a:lvl2pPr>
            <a:lvl3pPr marL="1306221" indent="0">
              <a:buFontTx/>
              <a:buNone/>
              <a:defRPr sz="1800"/>
            </a:lvl3pPr>
            <a:lvl4pPr marL="1959331" indent="0">
              <a:buFontTx/>
              <a:buNone/>
              <a:defRPr sz="1800"/>
            </a:lvl4pPr>
            <a:lvl5pPr marL="2612441" indent="0">
              <a:buFontTx/>
              <a:buNone/>
              <a:defRPr sz="1800"/>
            </a:lvl5pPr>
          </a:lstStyle>
          <a:p>
            <a:pPr lvl="0"/>
            <a:r>
              <a:rPr lang="en-US" dirty="0"/>
              <a:t>Click to edit master text styles</a:t>
            </a:r>
          </a:p>
        </p:txBody>
      </p:sp>
      <p:sp>
        <p:nvSpPr>
          <p:cNvPr id="19" name="Content Placeholder 17"/>
          <p:cNvSpPr>
            <a:spLocks noGrp="1"/>
          </p:cNvSpPr>
          <p:nvPr>
            <p:ph sz="quarter" idx="19" hasCustomPrompt="1"/>
          </p:nvPr>
        </p:nvSpPr>
        <p:spPr>
          <a:xfrm>
            <a:off x="9858335" y="3731442"/>
            <a:ext cx="4196080" cy="408919"/>
          </a:xfrm>
          <a:prstGeom prst="rect">
            <a:avLst/>
          </a:prstGeom>
        </p:spPr>
        <p:txBody>
          <a:bodyPr anchor="t">
            <a:noAutofit/>
          </a:bodyPr>
          <a:lstStyle>
            <a:lvl1pPr marL="0" indent="0" algn="l">
              <a:lnSpc>
                <a:spcPts val="1800"/>
              </a:lnSpc>
              <a:spcBef>
                <a:spcPts val="0"/>
              </a:spcBef>
              <a:spcAft>
                <a:spcPts val="600"/>
              </a:spcAft>
              <a:buFontTx/>
              <a:buNone/>
              <a:defRPr sz="1800" b="1">
                <a:solidFill>
                  <a:srgbClr val="141313"/>
                </a:solidFill>
              </a:defRPr>
            </a:lvl1pPr>
            <a:lvl2pPr marL="0" indent="0">
              <a:spcBef>
                <a:spcPts val="0"/>
              </a:spcBef>
              <a:spcAft>
                <a:spcPts val="600"/>
              </a:spcAft>
              <a:buFontTx/>
              <a:buNone/>
              <a:defRPr sz="1800"/>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20" name="Text Placeholder 5"/>
          <p:cNvSpPr>
            <a:spLocks noGrp="1"/>
          </p:cNvSpPr>
          <p:nvPr>
            <p:ph type="body" sz="quarter" idx="20" hasCustomPrompt="1"/>
          </p:nvPr>
        </p:nvSpPr>
        <p:spPr>
          <a:xfrm>
            <a:off x="9858653" y="4073353"/>
            <a:ext cx="4195762" cy="2522488"/>
          </a:xfrm>
          <a:prstGeom prst="rect">
            <a:avLst/>
          </a:prstGeom>
        </p:spPr>
        <p:txBody>
          <a:bodyPr>
            <a:noAutofit/>
          </a:bodyPr>
          <a:lstStyle>
            <a:lvl1pPr marL="0" indent="0" algn="l">
              <a:lnSpc>
                <a:spcPct val="100000"/>
              </a:lnSpc>
              <a:spcBef>
                <a:spcPts val="0"/>
              </a:spcBef>
              <a:spcAft>
                <a:spcPts val="600"/>
              </a:spcAft>
              <a:buFontTx/>
              <a:buNone/>
              <a:defRPr sz="1800">
                <a:solidFill>
                  <a:srgbClr val="141313"/>
                </a:solidFill>
              </a:defRPr>
            </a:lvl1pPr>
            <a:lvl2pPr marL="653110" indent="0">
              <a:buFontTx/>
              <a:buNone/>
              <a:defRPr sz="1800"/>
            </a:lvl2pPr>
            <a:lvl3pPr marL="1306221" indent="0">
              <a:buFontTx/>
              <a:buNone/>
              <a:defRPr sz="1800"/>
            </a:lvl3pPr>
            <a:lvl4pPr marL="1959331" indent="0">
              <a:buFontTx/>
              <a:buNone/>
              <a:defRPr sz="1800"/>
            </a:lvl4pPr>
            <a:lvl5pPr marL="2612441" indent="0">
              <a:buFontTx/>
              <a:buNone/>
              <a:defRPr sz="1800"/>
            </a:lvl5pPr>
          </a:lstStyle>
          <a:p>
            <a:pPr lvl="0"/>
            <a:r>
              <a:rPr lang="en-US" dirty="0"/>
              <a:t>Click to edit master text styles</a:t>
            </a:r>
          </a:p>
        </p:txBody>
      </p:sp>
      <p:pic>
        <p:nvPicPr>
          <p:cNvPr id="14" name="Picture 13" descr="conduent_logo_black.eps"/>
          <p:cNvPicPr>
            <a:picLocks noChangeAspect="1"/>
          </p:cNvPicPr>
          <p:nvPr userDrawn="1"/>
        </p:nvPicPr>
        <p:blipFill>
          <a:blip r:embed="rId2"/>
          <a:stretch>
            <a:fillRect/>
          </a:stretch>
        </p:blipFill>
        <p:spPr>
          <a:xfrm>
            <a:off x="12533984" y="464601"/>
            <a:ext cx="1529109" cy="394401"/>
          </a:xfrm>
          <a:prstGeom prst="rect">
            <a:avLst/>
          </a:prstGeom>
        </p:spPr>
      </p:pic>
      <p:cxnSp>
        <p:nvCxnSpPr>
          <p:cNvPr id="21" name="Straight Connector 20"/>
          <p:cNvCxnSpPr/>
          <p:nvPr userDrawn="1"/>
        </p:nvCxnSpPr>
        <p:spPr>
          <a:xfrm>
            <a:off x="592138" y="3563332"/>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5283380" y="3561744"/>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9960253" y="3560156"/>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Freeform 25"/>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0" y="431800"/>
            <a:ext cx="13581063" cy="1371600"/>
          </a:xfrm>
          <a:prstGeom prst="rect">
            <a:avLst/>
          </a:prstGeom>
        </p:spPr>
        <p:txBody>
          <a:bodyPr vert="horz"/>
          <a:lstStyle>
            <a:lvl1pPr algn="l">
              <a:defRPr sz="5400"/>
            </a:lvl1pPr>
          </a:lstStyle>
          <a:p>
            <a:r>
              <a:rPr lang="en-US" dirty="0"/>
              <a:t>Click to edit master title style</a:t>
            </a:r>
          </a:p>
        </p:txBody>
      </p:sp>
      <p:sp>
        <p:nvSpPr>
          <p:cNvPr id="3" name="Date Placeholder 2"/>
          <p:cNvSpPr>
            <a:spLocks noGrp="1"/>
          </p:cNvSpPr>
          <p:nvPr>
            <p:ph type="dt" sz="half" idx="10"/>
          </p:nvPr>
        </p:nvSpPr>
        <p:spPr/>
        <p:txBody>
          <a:bodyPr/>
          <a:lstStyle/>
          <a:p>
            <a:r>
              <a:rPr lang="en-US" dirty="0"/>
              <a:t>3/22/2018</a:t>
            </a:r>
          </a:p>
        </p:txBody>
      </p:sp>
      <p:sp>
        <p:nvSpPr>
          <p:cNvPr id="4" name="Footer Placeholder 3"/>
          <p:cNvSpPr>
            <a:spLocks noGrp="1"/>
          </p:cNvSpPr>
          <p:nvPr>
            <p:ph type="ftr" sz="quarter" idx="11"/>
          </p:nvPr>
        </p:nvSpPr>
        <p:spPr/>
        <p:txBody>
          <a:bodyPr/>
          <a:lstStyle/>
          <a:p>
            <a:r>
              <a:rPr lang="en-US" dirty="0"/>
              <a:t>Family Planning Workshop</a:t>
            </a:r>
          </a:p>
        </p:txBody>
      </p:sp>
      <p:sp>
        <p:nvSpPr>
          <p:cNvPr id="5" name="Slide Number Placeholder 4"/>
          <p:cNvSpPr>
            <a:spLocks noGrp="1"/>
          </p:cNvSpPr>
          <p:nvPr>
            <p:ph type="sldNum" sz="quarter" idx="12"/>
          </p:nvPr>
        </p:nvSpPr>
        <p:spPr/>
        <p:txBody>
          <a:bodyPr/>
          <a:lstStyle/>
          <a:p>
            <a:fld id="{CACB3E39-5571-0247-86B7-EF41C2ABA1DB}" type="slidenum">
              <a:rPr lang="en-US" smtClean="0"/>
              <a:pPr/>
              <a:t>‹#›</a:t>
            </a:fld>
            <a:endParaRPr lang="en-US" dirty="0"/>
          </a:p>
        </p:txBody>
      </p:sp>
      <p:sp>
        <p:nvSpPr>
          <p:cNvPr id="6" name="Text Placeholder 8"/>
          <p:cNvSpPr>
            <a:spLocks noGrp="1"/>
          </p:cNvSpPr>
          <p:nvPr>
            <p:ph type="body" sz="quarter" idx="13" hasCustomPrompt="1"/>
          </p:nvPr>
        </p:nvSpPr>
        <p:spPr>
          <a:xfrm>
            <a:off x="520699" y="2082800"/>
            <a:ext cx="13542393" cy="4229100"/>
          </a:xfrm>
          <a:prstGeom prst="rect">
            <a:avLst/>
          </a:prstGeom>
        </p:spPr>
        <p:txBody>
          <a:bodyPr vert="horz"/>
          <a:lstStyle>
            <a:lvl1pPr marL="0" indent="0">
              <a:lnSpc>
                <a:spcPct val="150000"/>
              </a:lnSpc>
              <a:spcBef>
                <a:spcPts val="0"/>
              </a:spcBef>
              <a:spcAft>
                <a:spcPts val="2400"/>
              </a:spcAft>
              <a:buFontTx/>
              <a:buNone/>
              <a:defRPr sz="2000">
                <a:solidFill>
                  <a:srgbClr val="141313"/>
                </a:solidFill>
              </a:defRPr>
            </a:lvl1pPr>
            <a:lvl2pPr>
              <a:buFontTx/>
              <a:buNone/>
              <a:defRPr sz="2000">
                <a:solidFill>
                  <a:srgbClr val="141313"/>
                </a:solidFill>
              </a:defRPr>
            </a:lvl2pPr>
            <a:lvl3pPr>
              <a:buFontTx/>
              <a:buNone/>
              <a:defRPr sz="2000">
                <a:solidFill>
                  <a:srgbClr val="141313"/>
                </a:solidFill>
              </a:defRPr>
            </a:lvl3pPr>
            <a:lvl4pPr>
              <a:buFontTx/>
              <a:buNone/>
              <a:defRPr sz="2000">
                <a:solidFill>
                  <a:srgbClr val="141313"/>
                </a:solidFill>
              </a:defRPr>
            </a:lvl4pPr>
            <a:lvl5pPr>
              <a:buFontTx/>
              <a:buNone/>
              <a:defRPr sz="2000">
                <a:solidFill>
                  <a:srgbClr val="141313"/>
                </a:solidFill>
              </a:defRPr>
            </a:lvl5pPr>
          </a:lstStyle>
          <a:p>
            <a:pPr lvl="0"/>
            <a:r>
              <a:rPr lang="en-US" dirty="0"/>
              <a:t>Click to edit master text styles</a:t>
            </a:r>
          </a:p>
        </p:txBody>
      </p:sp>
      <p:cxnSp>
        <p:nvCxnSpPr>
          <p:cNvPr id="7" name="Straight Connector 6"/>
          <p:cNvCxnSpPr/>
          <p:nvPr userDrawn="1"/>
        </p:nvCxnSpPr>
        <p:spPr>
          <a:xfrm>
            <a:off x="604838" y="2144712"/>
            <a:ext cx="134493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Freeform 7"/>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dirty="0"/>
              <a:t>3/22/2018</a:t>
            </a:r>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Family Planning Workshop</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300" y="546778"/>
            <a:ext cx="12038684" cy="1536022"/>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pic>
        <p:nvPicPr>
          <p:cNvPr id="14" name="Picture 13" descr="conduent_logo_black.eps"/>
          <p:cNvPicPr>
            <a:picLocks noChangeAspect="1"/>
          </p:cNvPicPr>
          <p:nvPr userDrawn="1"/>
        </p:nvPicPr>
        <p:blipFill>
          <a:blip r:embed="rId2"/>
          <a:stretch>
            <a:fillRect/>
          </a:stretch>
        </p:blipFill>
        <p:spPr>
          <a:xfrm>
            <a:off x="12533984" y="464601"/>
            <a:ext cx="1529109" cy="394401"/>
          </a:xfrm>
          <a:prstGeom prst="rect">
            <a:avLst/>
          </a:prstGeom>
        </p:spPr>
      </p:pic>
      <p:sp>
        <p:nvSpPr>
          <p:cNvPr id="26" name="Freeform 25"/>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3" hasCustomPrompt="1"/>
          </p:nvPr>
        </p:nvSpPr>
        <p:spPr>
          <a:xfrm>
            <a:off x="520699" y="2082800"/>
            <a:ext cx="13542393" cy="4229100"/>
          </a:xfrm>
          <a:prstGeom prst="rect">
            <a:avLst/>
          </a:prstGeom>
        </p:spPr>
        <p:txBody>
          <a:bodyPr vert="horz"/>
          <a:lstStyle>
            <a:lvl1pPr marL="0" indent="0">
              <a:lnSpc>
                <a:spcPct val="150000"/>
              </a:lnSpc>
              <a:spcBef>
                <a:spcPts val="0"/>
              </a:spcBef>
              <a:spcAft>
                <a:spcPts val="2400"/>
              </a:spcAft>
              <a:buFontTx/>
              <a:buNone/>
              <a:defRPr sz="2000">
                <a:solidFill>
                  <a:srgbClr val="141313"/>
                </a:solidFill>
              </a:defRPr>
            </a:lvl1pPr>
            <a:lvl2pPr>
              <a:buFontTx/>
              <a:buNone/>
              <a:defRPr sz="2000">
                <a:solidFill>
                  <a:srgbClr val="141313"/>
                </a:solidFill>
              </a:defRPr>
            </a:lvl2pPr>
            <a:lvl3pPr>
              <a:buFontTx/>
              <a:buNone/>
              <a:defRPr sz="2000">
                <a:solidFill>
                  <a:srgbClr val="141313"/>
                </a:solidFill>
              </a:defRPr>
            </a:lvl3pPr>
            <a:lvl4pPr>
              <a:buFontTx/>
              <a:buNone/>
              <a:defRPr sz="2000">
                <a:solidFill>
                  <a:srgbClr val="141313"/>
                </a:solidFill>
              </a:defRPr>
            </a:lvl4pPr>
            <a:lvl5pPr>
              <a:buFontTx/>
              <a:buNone/>
              <a:defRPr sz="2000">
                <a:solidFill>
                  <a:srgbClr val="141313"/>
                </a:solidFill>
              </a:defRPr>
            </a:lvl5pPr>
          </a:lstStyle>
          <a:p>
            <a:pPr lvl="0"/>
            <a:r>
              <a:rPr lang="en-US" dirty="0"/>
              <a:t>Click to edit master text styles</a:t>
            </a:r>
          </a:p>
        </p:txBody>
      </p:sp>
      <p:cxnSp>
        <p:nvCxnSpPr>
          <p:cNvPr id="10" name="Straight Connector 9"/>
          <p:cNvCxnSpPr/>
          <p:nvPr userDrawn="1"/>
        </p:nvCxnSpPr>
        <p:spPr>
          <a:xfrm>
            <a:off x="604838" y="2144712"/>
            <a:ext cx="134493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477520" y="7627621"/>
            <a:ext cx="1385195" cy="438150"/>
          </a:xfrm>
          <a:prstGeom prst="rect">
            <a:avLst/>
          </a:prstGeom>
        </p:spPr>
        <p:txBody>
          <a:bodyPr vert="horz" lIns="130622" tIns="65311" rIns="130622" bIns="65311" rtlCol="0" anchor="ctr"/>
          <a:lstStyle>
            <a:lvl1pPr algn="l">
              <a:defRPr sz="1000">
                <a:solidFill>
                  <a:srgbClr val="AAAFB9"/>
                </a:solidFill>
                <a:latin typeface="Arial"/>
                <a:cs typeface="Arial"/>
              </a:defRPr>
            </a:lvl1pPr>
          </a:lstStyle>
          <a:p>
            <a:r>
              <a:rPr lang="en-US" dirty="0"/>
              <a:t>3/22/2018</a:t>
            </a:r>
          </a:p>
        </p:txBody>
      </p:sp>
      <p:sp>
        <p:nvSpPr>
          <p:cNvPr id="8" name="Footer Placeholder 4"/>
          <p:cNvSpPr>
            <a:spLocks noGrp="1"/>
          </p:cNvSpPr>
          <p:nvPr>
            <p:ph type="ftr" sz="quarter" idx="3"/>
          </p:nvPr>
        </p:nvSpPr>
        <p:spPr>
          <a:xfrm>
            <a:off x="1862715" y="7627621"/>
            <a:ext cx="7514965" cy="438150"/>
          </a:xfrm>
          <a:prstGeom prst="rect">
            <a:avLst/>
          </a:prstGeom>
        </p:spPr>
        <p:txBody>
          <a:bodyPr vert="horz" lIns="130622" tIns="65311" rIns="130622" bIns="65311" rtlCol="0" anchor="ctr"/>
          <a:lstStyle>
            <a:lvl1pPr algn="l">
              <a:defRPr sz="1000">
                <a:solidFill>
                  <a:srgbClr val="AAAFB9"/>
                </a:solidFill>
                <a:latin typeface="Arial"/>
                <a:cs typeface="Arial"/>
              </a:defRPr>
            </a:lvl1pPr>
          </a:lstStyle>
          <a:p>
            <a:r>
              <a:rPr lang="en-US" dirty="0"/>
              <a:t>Family Planning Workshop</a:t>
            </a:r>
          </a:p>
        </p:txBody>
      </p:sp>
      <p:sp>
        <p:nvSpPr>
          <p:cNvPr id="9" name="Slide Number Placeholder 5"/>
          <p:cNvSpPr>
            <a:spLocks noGrp="1"/>
          </p:cNvSpPr>
          <p:nvPr>
            <p:ph type="sldNum" sz="quarter" idx="4"/>
          </p:nvPr>
        </p:nvSpPr>
        <p:spPr>
          <a:xfrm>
            <a:off x="10764520" y="7627621"/>
            <a:ext cx="3413760" cy="438150"/>
          </a:xfrm>
          <a:prstGeom prst="rect">
            <a:avLst/>
          </a:prstGeom>
        </p:spPr>
        <p:txBody>
          <a:bodyPr vert="horz" lIns="130622" tIns="65311" rIns="130622" bIns="65311" rtlCol="0" anchor="ctr"/>
          <a:lstStyle>
            <a:lvl1pPr algn="r">
              <a:defRPr sz="1000">
                <a:solidFill>
                  <a:srgbClr val="AAAFB9"/>
                </a:solidFill>
                <a:latin typeface="Arial"/>
                <a:cs typeface="Arial"/>
              </a:defRPr>
            </a:lvl1pPr>
          </a:lstStyle>
          <a:p>
            <a:fld id="{CACB3E39-5571-0247-86B7-EF41C2ABA1DB}" type="slidenum">
              <a:rPr lang="en-US" smtClean="0"/>
              <a:pPr/>
              <a:t>‹#›</a:t>
            </a:fld>
            <a:endParaRPr lang="en-US" dirty="0"/>
          </a:p>
        </p:txBody>
      </p:sp>
      <p:pic>
        <p:nvPicPr>
          <p:cNvPr id="10" name="Picture 9" descr="conduent_logo_black.eps"/>
          <p:cNvPicPr>
            <a:picLocks noChangeAspect="1"/>
          </p:cNvPicPr>
          <p:nvPr/>
        </p:nvPicPr>
        <p:blipFill>
          <a:blip r:embed="rId21"/>
          <a:stretch>
            <a:fillRect/>
          </a:stretch>
        </p:blipFill>
        <p:spPr>
          <a:xfrm>
            <a:off x="12533984" y="464601"/>
            <a:ext cx="1529109" cy="394401"/>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69" r:id="rId8"/>
    <p:sldLayoutId id="2147483657" r:id="rId9"/>
    <p:sldLayoutId id="2147483658" r:id="rId10"/>
    <p:sldLayoutId id="2147483659" r:id="rId11"/>
    <p:sldLayoutId id="2147483660" r:id="rId12"/>
    <p:sldLayoutId id="2147483661" r:id="rId13"/>
    <p:sldLayoutId id="2147483662" r:id="rId14"/>
    <p:sldLayoutId id="2147483664" r:id="rId15"/>
    <p:sldLayoutId id="2147483668" r:id="rId16"/>
    <p:sldLayoutId id="2147483665" r:id="rId17"/>
    <p:sldLayoutId id="2147483666" r:id="rId18"/>
    <p:sldLayoutId id="2147483667" r:id="rId19"/>
  </p:sldLayoutIdLst>
  <p:hf sldNum="0" hdr="0" ftr="0"/>
  <p:txStyles>
    <p:titleStyle>
      <a:lvl1pPr algn="ctr" defTabSz="65311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653110" rtl="0" eaLnBrk="1" latinLnBrk="0" hangingPunct="1">
        <a:spcBef>
          <a:spcPct val="20000"/>
        </a:spcBef>
        <a:buFont typeface="Arial"/>
        <a:buChar char="•"/>
        <a:defRPr sz="4600" kern="1200">
          <a:solidFill>
            <a:schemeClr val="tx1"/>
          </a:solidFill>
          <a:latin typeface="+mn-lt"/>
          <a:ea typeface="+mn-ea"/>
          <a:cs typeface="+mn-cs"/>
        </a:defRPr>
      </a:lvl1pPr>
      <a:lvl2pPr marL="1061304" indent="-408194" algn="l" defTabSz="653110" rtl="0" eaLnBrk="1" latinLnBrk="0" hangingPunct="1">
        <a:spcBef>
          <a:spcPct val="20000"/>
        </a:spcBef>
        <a:buFont typeface="Arial"/>
        <a:buChar char="–"/>
        <a:defRPr sz="4000" kern="1200">
          <a:solidFill>
            <a:schemeClr val="tx1"/>
          </a:solidFill>
          <a:latin typeface="+mn-lt"/>
          <a:ea typeface="+mn-ea"/>
          <a:cs typeface="+mn-cs"/>
        </a:defRPr>
      </a:lvl2pPr>
      <a:lvl3pPr marL="1632776" indent="-326555" algn="l" defTabSz="653110" rtl="0" eaLnBrk="1" latinLnBrk="0" hangingPunct="1">
        <a:spcBef>
          <a:spcPct val="20000"/>
        </a:spcBef>
        <a:buFont typeface="Arial"/>
        <a:buChar char="•"/>
        <a:defRPr sz="3400" kern="1200">
          <a:solidFill>
            <a:schemeClr val="tx1"/>
          </a:solidFill>
          <a:latin typeface="+mn-lt"/>
          <a:ea typeface="+mn-ea"/>
          <a:cs typeface="+mn-cs"/>
        </a:defRPr>
      </a:lvl3pPr>
      <a:lvl4pPr marL="2285886" indent="-326555" algn="l" defTabSz="653110" rtl="0" eaLnBrk="1" latinLnBrk="0" hangingPunct="1">
        <a:spcBef>
          <a:spcPct val="20000"/>
        </a:spcBef>
        <a:buFont typeface="Arial"/>
        <a:buChar char="–"/>
        <a:defRPr sz="2900" kern="1200">
          <a:solidFill>
            <a:schemeClr val="tx1"/>
          </a:solidFill>
          <a:latin typeface="+mn-lt"/>
          <a:ea typeface="+mn-ea"/>
          <a:cs typeface="+mn-cs"/>
        </a:defRPr>
      </a:lvl4pPr>
      <a:lvl5pPr marL="2938996" indent="-326555" algn="l" defTabSz="653110" rtl="0" eaLnBrk="1" latinLnBrk="0" hangingPunct="1">
        <a:spcBef>
          <a:spcPct val="20000"/>
        </a:spcBef>
        <a:buFont typeface="Arial"/>
        <a:buChar char="»"/>
        <a:defRPr sz="2900" kern="1200">
          <a:solidFill>
            <a:schemeClr val="tx1"/>
          </a:solidFill>
          <a:latin typeface="+mn-lt"/>
          <a:ea typeface="+mn-ea"/>
          <a:cs typeface="+mn-cs"/>
        </a:defRPr>
      </a:lvl5pPr>
      <a:lvl6pPr marL="3592106" indent="-326555" algn="l" defTabSz="653110" rtl="0" eaLnBrk="1" latinLnBrk="0" hangingPunct="1">
        <a:spcBef>
          <a:spcPct val="20000"/>
        </a:spcBef>
        <a:buFont typeface="Arial"/>
        <a:buChar char="•"/>
        <a:defRPr sz="2900" kern="1200">
          <a:solidFill>
            <a:schemeClr val="tx1"/>
          </a:solidFill>
          <a:latin typeface="+mn-lt"/>
          <a:ea typeface="+mn-ea"/>
          <a:cs typeface="+mn-cs"/>
        </a:defRPr>
      </a:lvl6pPr>
      <a:lvl7pPr marL="4245216" indent="-326555" algn="l" defTabSz="653110" rtl="0" eaLnBrk="1" latinLnBrk="0" hangingPunct="1">
        <a:spcBef>
          <a:spcPct val="20000"/>
        </a:spcBef>
        <a:buFont typeface="Arial"/>
        <a:buChar char="•"/>
        <a:defRPr sz="2900" kern="1200">
          <a:solidFill>
            <a:schemeClr val="tx1"/>
          </a:solidFill>
          <a:latin typeface="+mn-lt"/>
          <a:ea typeface="+mn-ea"/>
          <a:cs typeface="+mn-cs"/>
        </a:defRPr>
      </a:lvl7pPr>
      <a:lvl8pPr marL="4898327" indent="-326555" algn="l" defTabSz="653110" rtl="0" eaLnBrk="1" latinLnBrk="0" hangingPunct="1">
        <a:spcBef>
          <a:spcPct val="20000"/>
        </a:spcBef>
        <a:buFont typeface="Arial"/>
        <a:buChar char="•"/>
        <a:defRPr sz="2900" kern="1200">
          <a:solidFill>
            <a:schemeClr val="tx1"/>
          </a:solidFill>
          <a:latin typeface="+mn-lt"/>
          <a:ea typeface="+mn-ea"/>
          <a:cs typeface="+mn-cs"/>
        </a:defRPr>
      </a:lvl8pPr>
      <a:lvl9pPr marL="5551437" indent="-326555" algn="l" defTabSz="653110" rtl="0" eaLnBrk="1" latinLnBrk="0" hangingPunct="1">
        <a:spcBef>
          <a:spcPct val="20000"/>
        </a:spcBef>
        <a:buFont typeface="Arial"/>
        <a:buChar char="•"/>
        <a:defRPr sz="2900" kern="1200">
          <a:solidFill>
            <a:schemeClr val="tx1"/>
          </a:solidFill>
          <a:latin typeface="+mn-lt"/>
          <a:ea typeface="+mn-ea"/>
          <a:cs typeface="+mn-cs"/>
        </a:defRPr>
      </a:lvl9pPr>
    </p:bodyStyle>
    <p:other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8" Type="http://schemas.openxmlformats.org/officeDocument/2006/relationships/hyperlink" Target="http://www.hca.nm.gov/providers/rules-nm-administrative-code/" TargetMode="External"/><Relationship Id="rId3" Type="http://schemas.openxmlformats.org/officeDocument/2006/relationships/hyperlink" Target="https://nmmedicaid.portal.conduent.com/static/index.htm" TargetMode="External"/><Relationship Id="rId7" Type="http://schemas.openxmlformats.org/officeDocument/2006/relationships/hyperlink" Target="mailto:HIPAA.DeskNM@hsd.nm.gov" TargetMode="External"/><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hyperlink" Target="mailto:NMProviderSUPPORT@conduent.com" TargetMode="External"/><Relationship Id="rId5" Type="http://schemas.openxmlformats.org/officeDocument/2006/relationships/hyperlink" Target="mailto:HSD.PEDeterminers@state.nm.us" TargetMode="External"/><Relationship Id="rId4" Type="http://schemas.openxmlformats.org/officeDocument/2006/relationships/hyperlink" Target="http://www.hca.nm.gov/" TargetMode="External"/><Relationship Id="rId9" Type="http://schemas.openxmlformats.org/officeDocument/2006/relationships/hyperlink" Target="https://www.yes.state.nm.us/yesnm/home/index"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hyperlink" Target="https://nmmedicaid.portal.conduent.com/static/providerlogin.ht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hyperlink" Target="https://nmmedicaid.portal.conduent.com/static/providerlogin.htm" TargetMode="External"/><Relationship Id="rId4" Type="http://schemas.openxmlformats.org/officeDocument/2006/relationships/hyperlink" Target="mailto:HIPAA.Desk.NM@hsd.nm.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5" y="3581400"/>
            <a:ext cx="9266192" cy="1371600"/>
          </a:xfrm>
          <a:solidFill>
            <a:schemeClr val="bg1"/>
          </a:solidFill>
        </p:spPr>
        <p:txBody>
          <a:bodyPr/>
          <a:lstStyle/>
          <a:p>
            <a:br>
              <a:rPr lang="en-US" dirty="0"/>
            </a:br>
            <a:br>
              <a:rPr lang="en-US" dirty="0"/>
            </a:br>
            <a:r>
              <a:rPr lang="en-US" dirty="0"/>
              <a:t>Online Provider Update</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520" y="1385684"/>
            <a:ext cx="13581063" cy="1118937"/>
          </a:xfrm>
        </p:spPr>
        <p:txBody>
          <a:bodyPr/>
          <a:lstStyle/>
          <a:p>
            <a:r>
              <a:rPr lang="en-US" sz="4400" dirty="0"/>
              <a:t>Provider Update Access </a:t>
            </a:r>
            <a:r>
              <a:rPr lang="en-US" sz="4400" i="1" dirty="0"/>
              <a:t>Continued</a:t>
            </a:r>
          </a:p>
        </p:txBody>
      </p:sp>
      <p:sp>
        <p:nvSpPr>
          <p:cNvPr id="3" name="Date Placeholder 2"/>
          <p:cNvSpPr>
            <a:spLocks noGrp="1"/>
          </p:cNvSpPr>
          <p:nvPr>
            <p:ph type="dt" sz="half" idx="10"/>
          </p:nvPr>
        </p:nvSpPr>
        <p:spPr/>
        <p:txBody>
          <a:bodyPr/>
          <a:lstStyle/>
          <a:p>
            <a:r>
              <a:rPr lang="en-US" dirty="0"/>
              <a:t>3/22/2018</a:t>
            </a:r>
          </a:p>
        </p:txBody>
      </p:sp>
      <p:sp>
        <p:nvSpPr>
          <p:cNvPr id="4" name="Text Placeholder 3"/>
          <p:cNvSpPr>
            <a:spLocks noGrp="1"/>
          </p:cNvSpPr>
          <p:nvPr>
            <p:ph type="body" sz="quarter" idx="13"/>
          </p:nvPr>
        </p:nvSpPr>
        <p:spPr>
          <a:xfrm>
            <a:off x="520699" y="2478504"/>
            <a:ext cx="13542393" cy="4644191"/>
          </a:xfrm>
        </p:spPr>
        <p:txBody>
          <a:bodyPr/>
          <a:lstStyle/>
          <a:p>
            <a:pPr marL="342900" indent="-342900">
              <a:lnSpc>
                <a:spcPct val="100000"/>
              </a:lnSpc>
              <a:buFont typeface="Arial" panose="020B0604020202020204" pitchFamily="34" charset="0"/>
              <a:buChar char="•"/>
            </a:pPr>
            <a:r>
              <a:rPr lang="en-US" dirty="0"/>
              <a:t>Upon enrollment with NM Medicaid, providers are classified as billing providers, rendering/servicing providers, or unrestricted providers.</a:t>
            </a:r>
          </a:p>
          <a:p>
            <a:pPr marL="342900" indent="-342900">
              <a:lnSpc>
                <a:spcPct val="100000"/>
              </a:lnSpc>
              <a:buFont typeface="Arial" panose="020B0604020202020204" pitchFamily="34" charset="0"/>
              <a:buChar char="•"/>
            </a:pPr>
            <a:r>
              <a:rPr lang="en-US" dirty="0"/>
              <a:t>Fee for Service billing, </a:t>
            </a:r>
            <a:r>
              <a:rPr lang="en-US" dirty="0">
                <a:latin typeface="Arial" panose="020B0604020202020204" pitchFamily="34" charset="0"/>
                <a:cs typeface="Arial" panose="020B0604020202020204" pitchFamily="34" charset="0"/>
              </a:rPr>
              <a:t>rendering, and unrestricted providers </a:t>
            </a:r>
            <a:r>
              <a:rPr lang="en-US" dirty="0"/>
              <a:t>will have separate screens tailored to their application needs for updating purposes: </a:t>
            </a:r>
          </a:p>
          <a:p>
            <a:pPr marL="1404204" lvl="1" indent="-342900">
              <a:buFont typeface="Arial" panose="020B0604020202020204" pitchFamily="34" charset="0"/>
              <a:buChar char="•"/>
            </a:pPr>
            <a:r>
              <a:rPr lang="en-US" b="1" dirty="0"/>
              <a:t>Billing Provider </a:t>
            </a:r>
            <a:r>
              <a:rPr lang="en-US" dirty="0"/>
              <a:t>- A provider or organization that can bill for a claim</a:t>
            </a:r>
          </a:p>
          <a:p>
            <a:pPr marL="1404204" lvl="1" indent="-342900">
              <a:buFont typeface="Arial" panose="020B0604020202020204" pitchFamily="34" charset="0"/>
              <a:buChar char="•"/>
            </a:pPr>
            <a:endParaRPr lang="en-US" dirty="0"/>
          </a:p>
          <a:p>
            <a:pPr marL="1404204" lvl="1" indent="-342900">
              <a:buFont typeface="Arial" panose="020B0604020202020204" pitchFamily="34" charset="0"/>
              <a:buChar char="•"/>
            </a:pPr>
            <a:r>
              <a:rPr lang="en-US" b="1" dirty="0"/>
              <a:t>Rendering Provider </a:t>
            </a:r>
            <a:r>
              <a:rPr lang="en-US" dirty="0"/>
              <a:t>- A healthcare provider who performs the service(s). Also called 'servicing' provider </a:t>
            </a:r>
          </a:p>
          <a:p>
            <a:pPr marL="1404204" lvl="1" indent="-342900">
              <a:buFont typeface="Arial" panose="020B0604020202020204" pitchFamily="34" charset="0"/>
              <a:buChar char="•"/>
            </a:pPr>
            <a:endParaRPr lang="en-US" dirty="0"/>
          </a:p>
          <a:p>
            <a:pPr marL="1404204" lvl="1" indent="-342900">
              <a:buFont typeface="Arial" panose="020B0604020202020204" pitchFamily="34" charset="0"/>
              <a:buChar char="•"/>
            </a:pPr>
            <a:r>
              <a:rPr lang="en-US" b="1" dirty="0"/>
              <a:t>Unrestricted Provider - </a:t>
            </a:r>
            <a:r>
              <a:rPr lang="en-US" dirty="0"/>
              <a:t>Providers that are billing </a:t>
            </a:r>
            <a:r>
              <a:rPr lang="en-US" b="1" dirty="0"/>
              <a:t>and</a:t>
            </a:r>
            <a:r>
              <a:rPr lang="en-US" dirty="0"/>
              <a:t> servicing providers</a:t>
            </a:r>
          </a:p>
          <a:p>
            <a:pPr marL="1404204" lvl="1" indent="-342900">
              <a:buFont typeface="Arial" panose="020B0604020202020204" pitchFamily="34" charset="0"/>
              <a:buChar char="•"/>
            </a:pPr>
            <a:endParaRPr lang="en-US" sz="1600" dirty="0"/>
          </a:p>
          <a:p>
            <a:pPr marL="342900" indent="-342900">
              <a:lnSpc>
                <a:spcPct val="100000"/>
              </a:lnSpc>
              <a:buFont typeface="Arial" panose="020B0604020202020204" pitchFamily="34" charset="0"/>
              <a:buChar char="•"/>
            </a:pPr>
            <a:r>
              <a:rPr lang="en-US" dirty="0"/>
              <a:t>Active providers or providers with a recently expired license will be able to access the tool.</a:t>
            </a:r>
          </a:p>
          <a:p>
            <a:pPr marL="342900" indent="-342900">
              <a:lnSpc>
                <a:spcPct val="100000"/>
              </a:lnSpc>
              <a:buFont typeface="Arial" panose="020B0604020202020204" pitchFamily="34" charset="0"/>
              <a:buChar char="•"/>
            </a:pPr>
            <a:endParaRPr lang="en-US" sz="1600" dirty="0"/>
          </a:p>
          <a:p>
            <a:pPr>
              <a:lnSpc>
                <a:spcPct val="100000"/>
              </a:lnSpc>
            </a:pPr>
            <a:endParaRPr lang="en-US" dirty="0"/>
          </a:p>
          <a:p>
            <a:endParaRPr lang="en-US" dirty="0"/>
          </a:p>
        </p:txBody>
      </p:sp>
    </p:spTree>
    <p:extLst>
      <p:ext uri="{BB962C8B-B14F-4D97-AF65-F5344CB8AC3E}">
        <p14:creationId xmlns:p14="http://schemas.microsoft.com/office/powerpoint/2010/main" val="223684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561347" y="3581400"/>
            <a:ext cx="10720710" cy="1371600"/>
          </a:xfrm>
          <a:solidFill>
            <a:schemeClr val="bg1"/>
          </a:solidFill>
        </p:spPr>
        <p:txBody>
          <a:bodyPr/>
          <a:lstStyle/>
          <a:p>
            <a:br>
              <a:rPr lang="en-US" dirty="0"/>
            </a:br>
            <a:r>
              <a:rPr lang="en-US" dirty="0">
                <a:latin typeface="Arial" panose="020B0604020202020204" pitchFamily="34" charset="0"/>
                <a:cs typeface="Arial" panose="020B0604020202020204" pitchFamily="34" charset="0"/>
              </a:rPr>
              <a:t>Billing and Unrestricted Providers</a:t>
            </a:r>
            <a:endParaRPr lang="en-US" dirty="0"/>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2839037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739112"/>
            <a:ext cx="13581063" cy="1371600"/>
          </a:xfrm>
        </p:spPr>
        <p:txBody>
          <a:bodyPr/>
          <a:lstStyle/>
          <a:p>
            <a:r>
              <a:rPr lang="en-US" sz="4400" dirty="0">
                <a:latin typeface="Arial" panose="020B0604020202020204" pitchFamily="34" charset="0"/>
                <a:cs typeface="Arial" panose="020B0604020202020204" pitchFamily="34" charset="0"/>
              </a:rPr>
              <a:t>Available Updates Online for Billing and Unrestricted Providers</a:t>
            </a:r>
            <a:br>
              <a:rPr lang="en-US" sz="4400" dirty="0"/>
            </a:br>
            <a:br>
              <a:rPr lang="en-US" sz="4400" dirty="0"/>
            </a:br>
            <a:endParaRPr lang="en-US" sz="4400" dirty="0"/>
          </a:p>
        </p:txBody>
      </p:sp>
      <p:sp>
        <p:nvSpPr>
          <p:cNvPr id="3" name="Date Placeholder 2"/>
          <p:cNvSpPr>
            <a:spLocks noGrp="1"/>
          </p:cNvSpPr>
          <p:nvPr>
            <p:ph type="dt" sz="half" idx="10"/>
          </p:nvPr>
        </p:nvSpPr>
        <p:spPr/>
        <p:txBody>
          <a:bodyPr/>
          <a:lstStyle/>
          <a:p>
            <a:r>
              <a:rPr lang="en-US" dirty="0"/>
              <a:t>3/22/2018</a:t>
            </a:r>
          </a:p>
        </p:txBody>
      </p:sp>
      <p:sp>
        <p:nvSpPr>
          <p:cNvPr id="4" name="Text Placeholder 3"/>
          <p:cNvSpPr>
            <a:spLocks noGrp="1"/>
          </p:cNvSpPr>
          <p:nvPr>
            <p:ph type="body" sz="quarter" idx="13"/>
          </p:nvPr>
        </p:nvSpPr>
        <p:spPr>
          <a:xfrm>
            <a:off x="520699" y="2243574"/>
            <a:ext cx="13542393" cy="4229100"/>
          </a:xfrm>
        </p:spPr>
        <p:txBody>
          <a:bodyPr/>
          <a:lstStyle/>
          <a:p>
            <a:pPr marL="342900" indent="-342900">
              <a:lnSpc>
                <a:spcPct val="100000"/>
              </a:lnSpc>
              <a:buFont typeface="Arial" panose="020B0604020202020204" pitchFamily="34" charset="0"/>
              <a:buChar char="•"/>
            </a:pPr>
            <a:r>
              <a:rPr lang="en-US" dirty="0"/>
              <a:t>Name</a:t>
            </a:r>
          </a:p>
          <a:p>
            <a:pPr marL="342900" indent="-342900">
              <a:lnSpc>
                <a:spcPct val="100000"/>
              </a:lnSpc>
              <a:buFont typeface="Arial" panose="020B0604020202020204" pitchFamily="34" charset="0"/>
              <a:buChar char="•"/>
            </a:pPr>
            <a:r>
              <a:rPr lang="en-US" dirty="0"/>
              <a:t>NPI, License, Certificate or Insurance Information</a:t>
            </a:r>
          </a:p>
          <a:p>
            <a:pPr marL="342900" indent="-342900">
              <a:lnSpc>
                <a:spcPct val="100000"/>
              </a:lnSpc>
              <a:buFont typeface="Arial" panose="020B0604020202020204" pitchFamily="34" charset="0"/>
              <a:buChar char="•"/>
            </a:pPr>
            <a:r>
              <a:rPr lang="en-US" dirty="0"/>
              <a:t>Tax Information and Business Type</a:t>
            </a:r>
          </a:p>
          <a:p>
            <a:pPr marL="342900" indent="-342900">
              <a:lnSpc>
                <a:spcPct val="100000"/>
              </a:lnSpc>
              <a:buFont typeface="Arial" panose="020B0604020202020204" pitchFamily="34" charset="0"/>
              <a:buChar char="•"/>
            </a:pPr>
            <a:r>
              <a:rPr lang="en-US" dirty="0"/>
              <a:t>Office or Email Address</a:t>
            </a:r>
          </a:p>
          <a:p>
            <a:pPr marL="342900" indent="-342900">
              <a:lnSpc>
                <a:spcPct val="100000"/>
              </a:lnSpc>
              <a:buFont typeface="Arial" panose="020B0604020202020204" pitchFamily="34" charset="0"/>
              <a:buChar char="•"/>
            </a:pPr>
            <a:r>
              <a:rPr lang="en-US" dirty="0"/>
              <a:t>Add or Term Affiliations</a:t>
            </a:r>
          </a:p>
          <a:p>
            <a:pPr marL="342900" indent="-342900">
              <a:lnSpc>
                <a:spcPct val="100000"/>
              </a:lnSpc>
              <a:buFont typeface="Arial" panose="020B0604020202020204" pitchFamily="34" charset="0"/>
              <a:buChar char="•"/>
            </a:pPr>
            <a:r>
              <a:rPr lang="en-US" dirty="0"/>
              <a:t>Owner and Manager Information</a:t>
            </a:r>
          </a:p>
          <a:p>
            <a:pPr marL="342900" indent="-342900">
              <a:lnSpc>
                <a:spcPct val="100000"/>
              </a:lnSpc>
              <a:buFont typeface="Arial" panose="020B0604020202020204" pitchFamily="34" charset="0"/>
              <a:buChar char="•"/>
            </a:pPr>
            <a:r>
              <a:rPr lang="en-US" dirty="0"/>
              <a:t>Backdate or Terminate Enrollment</a:t>
            </a:r>
          </a:p>
          <a:p>
            <a:pPr>
              <a:lnSpc>
                <a:spcPct val="100000"/>
              </a:lnSpc>
            </a:pPr>
            <a:r>
              <a:rPr lang="en-US" dirty="0"/>
              <a:t>In some instances, updating certain information may require the submission of an entirely new provider enrollment application. Providers will be notified in such cases. </a:t>
            </a:r>
            <a:endParaRPr lang="en-US" strike="sngStrike" dirty="0"/>
          </a:p>
          <a:p>
            <a:pPr>
              <a:lnSpc>
                <a:spcPct val="100000"/>
              </a:lnSpc>
            </a:pPr>
            <a:endParaRPr lang="en-US" dirty="0"/>
          </a:p>
          <a:p>
            <a:pPr marL="342900" indent="-342900">
              <a:lnSpc>
                <a:spcPct val="100000"/>
              </a:lnSpc>
              <a:buFont typeface="Arial" panose="020B0604020202020204" pitchFamily="34" charset="0"/>
              <a:buChar char="•"/>
            </a:pPr>
            <a:endParaRPr lang="en-US" dirty="0"/>
          </a:p>
          <a:p>
            <a:pPr marL="342900" indent="-342900">
              <a:lnSpc>
                <a:spcPct val="100000"/>
              </a:lnSpc>
              <a:buFont typeface="Arial" panose="020B0604020202020204" pitchFamily="34" charset="0"/>
              <a:buChar char="•"/>
            </a:pPr>
            <a:endParaRPr lang="en-US" dirty="0"/>
          </a:p>
        </p:txBody>
      </p:sp>
    </p:spTree>
    <p:extLst>
      <p:ext uri="{BB962C8B-B14F-4D97-AF65-F5344CB8AC3E}">
        <p14:creationId xmlns:p14="http://schemas.microsoft.com/office/powerpoint/2010/main" val="681949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866767" y="2285997"/>
            <a:ext cx="7438095" cy="5683518"/>
          </a:xfrm>
          <a:prstGeom prst="rect">
            <a:avLst/>
          </a:prstGeom>
          <a:ln>
            <a:solidFill>
              <a:srgbClr val="000000"/>
            </a:solidFill>
          </a:ln>
        </p:spPr>
      </p:pic>
      <p:sp>
        <p:nvSpPr>
          <p:cNvPr id="30" name="Date Placeholder 1"/>
          <p:cNvSpPr>
            <a:spLocks noGrp="1"/>
          </p:cNvSpPr>
          <p:nvPr>
            <p:ph type="dt" sz="half" idx="10"/>
          </p:nvPr>
        </p:nvSpPr>
        <p:spPr>
          <a:xfrm>
            <a:off x="477520" y="7627621"/>
            <a:ext cx="1385195" cy="438150"/>
          </a:xfrm>
        </p:spPr>
        <p:txBody>
          <a:bodyPr/>
          <a:lstStyle/>
          <a:p>
            <a:r>
              <a:rPr lang="en-US" dirty="0"/>
              <a:t>3/22/2018</a:t>
            </a:r>
          </a:p>
        </p:txBody>
      </p:sp>
      <p:sp>
        <p:nvSpPr>
          <p:cNvPr id="9" name="Rectangle 2"/>
          <p:cNvSpPr>
            <a:spLocks noGrp="1" noChangeArrowheads="1"/>
          </p:cNvSpPr>
          <p:nvPr>
            <p:ph type="title"/>
          </p:nvPr>
        </p:nvSpPr>
        <p:spPr>
          <a:xfrm>
            <a:off x="628243" y="694481"/>
            <a:ext cx="13082859" cy="1424890"/>
          </a:xfrm>
          <a:noFill/>
        </p:spPr>
        <p:txBody>
          <a:bodyPr/>
          <a:lstStyle/>
          <a:p>
            <a:r>
              <a:rPr lang="en-US" sz="4400" dirty="0">
                <a:latin typeface="Arial" panose="020B0604020202020204" pitchFamily="34" charset="0"/>
                <a:cs typeface="Arial" panose="020B0604020202020204" pitchFamily="34" charset="0"/>
              </a:rPr>
              <a:t>Billing and Unrestricted Providers – Select Update Category  </a:t>
            </a:r>
          </a:p>
        </p:txBody>
      </p:sp>
      <p:cxnSp>
        <p:nvCxnSpPr>
          <p:cNvPr id="6" name="Straight Arrow Connector 5"/>
          <p:cNvCxnSpPr/>
          <p:nvPr/>
        </p:nvCxnSpPr>
        <p:spPr>
          <a:xfrm flipH="1">
            <a:off x="9987631" y="5893647"/>
            <a:ext cx="1124465" cy="24714"/>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9971231" y="6152995"/>
            <a:ext cx="1124465" cy="24714"/>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9987630" y="6437057"/>
            <a:ext cx="1124465" cy="24714"/>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9978080" y="6587232"/>
            <a:ext cx="1134016" cy="547721"/>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1102545" y="5879346"/>
            <a:ext cx="2327191" cy="707886"/>
          </a:xfrm>
          <a:prstGeom prst="rect">
            <a:avLst/>
          </a:prstGeom>
          <a:noFill/>
          <a:ln w="19050">
            <a:solidFill>
              <a:srgbClr val="C00000"/>
            </a:solidFill>
          </a:ln>
        </p:spPr>
        <p:txBody>
          <a:bodyPr wrap="square" rtlCol="0">
            <a:spAutoFit/>
          </a:bodyPr>
          <a:lstStyle/>
          <a:p>
            <a:r>
              <a:rPr lang="en-US" sz="2000" dirty="0"/>
              <a:t>These are required fields</a:t>
            </a:r>
            <a:r>
              <a:rPr lang="en-US" sz="1800" dirty="0"/>
              <a:t>.</a:t>
            </a:r>
          </a:p>
        </p:txBody>
      </p:sp>
      <p:cxnSp>
        <p:nvCxnSpPr>
          <p:cNvPr id="11" name="Straight Arrow Connector 10"/>
          <p:cNvCxnSpPr/>
          <p:nvPr/>
        </p:nvCxnSpPr>
        <p:spPr>
          <a:xfrm>
            <a:off x="2397211" y="4031229"/>
            <a:ext cx="658810" cy="0"/>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477519" y="3631681"/>
            <a:ext cx="1919692" cy="1323439"/>
          </a:xfrm>
          <a:prstGeom prst="rect">
            <a:avLst/>
          </a:prstGeom>
          <a:noFill/>
          <a:ln w="19050">
            <a:solidFill>
              <a:srgbClr val="C00000"/>
            </a:solidFill>
          </a:ln>
        </p:spPr>
        <p:txBody>
          <a:bodyPr wrap="square" rtlCol="0">
            <a:spAutoFit/>
          </a:bodyPr>
          <a:lstStyle/>
          <a:p>
            <a:r>
              <a:rPr lang="en-US" sz="2000" dirty="0"/>
              <a:t>Select all categories that  need to be updated.</a:t>
            </a:r>
          </a:p>
        </p:txBody>
      </p:sp>
      <p:sp>
        <p:nvSpPr>
          <p:cNvPr id="14" name="TextBox 13"/>
          <p:cNvSpPr txBox="1"/>
          <p:nvPr/>
        </p:nvSpPr>
        <p:spPr>
          <a:xfrm>
            <a:off x="11056387" y="3631681"/>
            <a:ext cx="2654715" cy="1631216"/>
          </a:xfrm>
          <a:prstGeom prst="rect">
            <a:avLst/>
          </a:prstGeom>
          <a:noFill/>
          <a:ln w="19050">
            <a:solidFill>
              <a:srgbClr val="C00000"/>
            </a:solidFill>
          </a:ln>
        </p:spPr>
        <p:txBody>
          <a:bodyPr wrap="square" rtlCol="0">
            <a:spAutoFit/>
          </a:bodyPr>
          <a:lstStyle/>
          <a:p>
            <a:r>
              <a:rPr lang="en-US" sz="2000" dirty="0"/>
              <a:t>Please visit the Addendum section of this PowerPoint to learn more on each update option. </a:t>
            </a:r>
            <a:endParaRPr lang="en-US" sz="1800" dirty="0"/>
          </a:p>
        </p:txBody>
      </p:sp>
      <p:cxnSp>
        <p:nvCxnSpPr>
          <p:cNvPr id="15" name="Straight Arrow Connector 14"/>
          <p:cNvCxnSpPr/>
          <p:nvPr/>
        </p:nvCxnSpPr>
        <p:spPr>
          <a:xfrm flipH="1">
            <a:off x="10041470" y="4139512"/>
            <a:ext cx="1014921" cy="0"/>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5791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5" y="3581400"/>
            <a:ext cx="9266192" cy="1371600"/>
          </a:xfrm>
          <a:solidFill>
            <a:schemeClr val="bg1"/>
          </a:solidFill>
        </p:spPr>
        <p:txBody>
          <a:bodyPr/>
          <a:lstStyle/>
          <a:p>
            <a:br>
              <a:rPr lang="en-US" dirty="0"/>
            </a:br>
            <a:br>
              <a:rPr lang="en-US" dirty="0"/>
            </a:br>
            <a:r>
              <a:rPr lang="en-US" dirty="0">
                <a:latin typeface="Arial" panose="020B0604020202020204" pitchFamily="34" charset="0"/>
                <a:cs typeface="Arial" panose="020B0604020202020204" pitchFamily="34" charset="0"/>
              </a:rPr>
              <a:t>Rendering Providers</a:t>
            </a:r>
            <a:endParaRPr lang="en-US" dirty="0"/>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3247069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312984"/>
            <a:ext cx="13581063" cy="797727"/>
          </a:xfrm>
        </p:spPr>
        <p:txBody>
          <a:bodyPr/>
          <a:lstStyle/>
          <a:p>
            <a:r>
              <a:rPr lang="en-US" sz="4400" dirty="0">
                <a:latin typeface="Arial" panose="020B0604020202020204" pitchFamily="34" charset="0"/>
                <a:cs typeface="Arial" panose="020B0604020202020204" pitchFamily="34" charset="0"/>
              </a:rPr>
              <a:t>Available Updates Online for Rendering Providers</a:t>
            </a:r>
            <a:endParaRPr lang="en-US" sz="4400" dirty="0"/>
          </a:p>
        </p:txBody>
      </p:sp>
      <p:sp>
        <p:nvSpPr>
          <p:cNvPr id="3" name="Date Placeholder 2"/>
          <p:cNvSpPr>
            <a:spLocks noGrp="1"/>
          </p:cNvSpPr>
          <p:nvPr>
            <p:ph type="dt" sz="half" idx="10"/>
          </p:nvPr>
        </p:nvSpPr>
        <p:spPr/>
        <p:txBody>
          <a:bodyPr/>
          <a:lstStyle/>
          <a:p>
            <a:r>
              <a:rPr lang="en-US" dirty="0"/>
              <a:t>3/22/2018</a:t>
            </a:r>
          </a:p>
        </p:txBody>
      </p:sp>
      <p:sp>
        <p:nvSpPr>
          <p:cNvPr id="4" name="Text Placeholder 3"/>
          <p:cNvSpPr>
            <a:spLocks noGrp="1"/>
          </p:cNvSpPr>
          <p:nvPr>
            <p:ph type="body" sz="quarter" idx="13"/>
          </p:nvPr>
        </p:nvSpPr>
        <p:spPr>
          <a:xfrm>
            <a:off x="520699" y="2243574"/>
            <a:ext cx="13542393" cy="4229100"/>
          </a:xfrm>
        </p:spPr>
        <p:txBody>
          <a:bodyPr/>
          <a:lstStyle/>
          <a:p>
            <a:pPr marL="342900" indent="-342900">
              <a:lnSpc>
                <a:spcPct val="100000"/>
              </a:lnSpc>
              <a:buFont typeface="Arial" panose="020B0604020202020204" pitchFamily="34" charset="0"/>
              <a:buChar char="•"/>
            </a:pPr>
            <a:r>
              <a:rPr lang="en-US" dirty="0"/>
              <a:t>Name</a:t>
            </a:r>
          </a:p>
          <a:p>
            <a:pPr marL="342900" indent="-342900">
              <a:lnSpc>
                <a:spcPct val="100000"/>
              </a:lnSpc>
              <a:buFont typeface="Arial" panose="020B0604020202020204" pitchFamily="34" charset="0"/>
              <a:buChar char="•"/>
            </a:pPr>
            <a:r>
              <a:rPr lang="en-US" dirty="0"/>
              <a:t>NPI, License, Certificate or Insurance Information</a:t>
            </a:r>
          </a:p>
          <a:p>
            <a:pPr marL="342900" indent="-342900">
              <a:lnSpc>
                <a:spcPct val="100000"/>
              </a:lnSpc>
              <a:buFont typeface="Arial" panose="020B0604020202020204" pitchFamily="34" charset="0"/>
              <a:buChar char="•"/>
            </a:pPr>
            <a:r>
              <a:rPr lang="en-US" dirty="0"/>
              <a:t>Office or Email Address</a:t>
            </a:r>
          </a:p>
          <a:p>
            <a:pPr marL="342900" indent="-342900">
              <a:lnSpc>
                <a:spcPct val="100000"/>
              </a:lnSpc>
              <a:buFont typeface="Arial" panose="020B0604020202020204" pitchFamily="34" charset="0"/>
              <a:buChar char="•"/>
            </a:pPr>
            <a:r>
              <a:rPr lang="en-US" dirty="0"/>
              <a:t>Add or Term Affiliations</a:t>
            </a:r>
          </a:p>
          <a:p>
            <a:pPr marL="342900" indent="-342900">
              <a:lnSpc>
                <a:spcPct val="100000"/>
              </a:lnSpc>
              <a:buFont typeface="Arial" panose="020B0604020202020204" pitchFamily="34" charset="0"/>
              <a:buChar char="•"/>
            </a:pPr>
            <a:r>
              <a:rPr lang="en-US" dirty="0"/>
              <a:t>Backdate or Terminate Enrollment</a:t>
            </a:r>
          </a:p>
          <a:p>
            <a:pPr>
              <a:lnSpc>
                <a:spcPct val="100000"/>
              </a:lnSpc>
            </a:pPr>
            <a:r>
              <a:rPr lang="en-US" dirty="0"/>
              <a:t>In some instances, updating certain information may require the submission of an entirely new provider enrollment application. Providers will be notified in such cases. </a:t>
            </a:r>
            <a:endParaRPr lang="en-US" strike="sngStrike" dirty="0"/>
          </a:p>
          <a:p>
            <a:pPr marL="342900" indent="-342900">
              <a:lnSpc>
                <a:spcPct val="100000"/>
              </a:lnSpc>
              <a:buFont typeface="Arial" panose="020B0604020202020204" pitchFamily="34" charset="0"/>
              <a:buChar char="•"/>
            </a:pPr>
            <a:endParaRPr lang="en-US" dirty="0"/>
          </a:p>
          <a:p>
            <a:pPr marL="342900" indent="-342900">
              <a:lnSpc>
                <a:spcPct val="100000"/>
              </a:lnSpc>
              <a:buFont typeface="Arial" panose="020B0604020202020204" pitchFamily="34" charset="0"/>
              <a:buChar char="•"/>
            </a:pPr>
            <a:endParaRPr lang="en-US" dirty="0"/>
          </a:p>
          <a:p>
            <a:pPr marL="342900" indent="-342900">
              <a:lnSpc>
                <a:spcPct val="100000"/>
              </a:lnSpc>
              <a:buFont typeface="Arial" panose="020B0604020202020204" pitchFamily="34" charset="0"/>
              <a:buChar char="•"/>
            </a:pPr>
            <a:endParaRPr lang="en-US" dirty="0"/>
          </a:p>
        </p:txBody>
      </p:sp>
    </p:spTree>
    <p:extLst>
      <p:ext uri="{BB962C8B-B14F-4D97-AF65-F5344CB8AC3E}">
        <p14:creationId xmlns:p14="http://schemas.microsoft.com/office/powerpoint/2010/main" val="3767392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985121" y="2245872"/>
            <a:ext cx="7447619" cy="5771429"/>
          </a:xfrm>
          <a:prstGeom prst="rect">
            <a:avLst/>
          </a:prstGeom>
          <a:ln>
            <a:solidFill>
              <a:srgbClr val="000000"/>
            </a:solidFill>
          </a:ln>
        </p:spPr>
      </p:pic>
      <p:sp>
        <p:nvSpPr>
          <p:cNvPr id="30" name="Date Placeholder 1"/>
          <p:cNvSpPr>
            <a:spLocks noGrp="1"/>
          </p:cNvSpPr>
          <p:nvPr>
            <p:ph type="dt" sz="half" idx="10"/>
          </p:nvPr>
        </p:nvSpPr>
        <p:spPr>
          <a:xfrm>
            <a:off x="477520" y="7627621"/>
            <a:ext cx="1385195" cy="438150"/>
          </a:xfrm>
        </p:spPr>
        <p:txBody>
          <a:bodyPr/>
          <a:lstStyle/>
          <a:p>
            <a:r>
              <a:rPr lang="en-US" dirty="0"/>
              <a:t>3/22/2018</a:t>
            </a:r>
          </a:p>
        </p:txBody>
      </p:sp>
      <p:sp>
        <p:nvSpPr>
          <p:cNvPr id="9" name="Rectangle 2"/>
          <p:cNvSpPr>
            <a:spLocks noGrp="1" noChangeArrowheads="1"/>
          </p:cNvSpPr>
          <p:nvPr>
            <p:ph type="title"/>
          </p:nvPr>
        </p:nvSpPr>
        <p:spPr>
          <a:xfrm>
            <a:off x="598760" y="1395045"/>
            <a:ext cx="12572367" cy="976255"/>
          </a:xfrm>
          <a:noFill/>
        </p:spPr>
        <p:txBody>
          <a:bodyPr/>
          <a:lstStyle/>
          <a:p>
            <a:r>
              <a:rPr lang="en-US" sz="4400" dirty="0">
                <a:latin typeface="Arial" panose="020B0604020202020204" pitchFamily="34" charset="0"/>
                <a:cs typeface="Arial" panose="020B0604020202020204" pitchFamily="34" charset="0"/>
              </a:rPr>
              <a:t>Rendering Providers – Select Update Category </a:t>
            </a:r>
          </a:p>
        </p:txBody>
      </p:sp>
      <p:cxnSp>
        <p:nvCxnSpPr>
          <p:cNvPr id="6" name="Straight Arrow Connector 5"/>
          <p:cNvCxnSpPr/>
          <p:nvPr/>
        </p:nvCxnSpPr>
        <p:spPr>
          <a:xfrm flipH="1">
            <a:off x="9978080" y="5707918"/>
            <a:ext cx="1124465" cy="24714"/>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9978080" y="5971450"/>
            <a:ext cx="1124465" cy="24714"/>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9980139" y="6359118"/>
            <a:ext cx="1124465" cy="24714"/>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9978080" y="6371475"/>
            <a:ext cx="1126524" cy="586644"/>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1102545" y="5682808"/>
            <a:ext cx="2327191" cy="707886"/>
          </a:xfrm>
          <a:prstGeom prst="rect">
            <a:avLst/>
          </a:prstGeom>
          <a:noFill/>
          <a:ln w="19050">
            <a:solidFill>
              <a:srgbClr val="C00000"/>
            </a:solidFill>
          </a:ln>
        </p:spPr>
        <p:txBody>
          <a:bodyPr wrap="square" rtlCol="0">
            <a:spAutoFit/>
          </a:bodyPr>
          <a:lstStyle/>
          <a:p>
            <a:r>
              <a:rPr lang="en-US" sz="2000" dirty="0"/>
              <a:t>These are required fields</a:t>
            </a:r>
            <a:r>
              <a:rPr lang="en-US" sz="1800" dirty="0"/>
              <a:t>.</a:t>
            </a:r>
          </a:p>
        </p:txBody>
      </p:sp>
      <p:cxnSp>
        <p:nvCxnSpPr>
          <p:cNvPr id="11" name="Straight Arrow Connector 10"/>
          <p:cNvCxnSpPr/>
          <p:nvPr/>
        </p:nvCxnSpPr>
        <p:spPr>
          <a:xfrm flipV="1">
            <a:off x="2397211" y="4139512"/>
            <a:ext cx="767094" cy="1"/>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477520" y="3785570"/>
            <a:ext cx="1919692" cy="1323439"/>
          </a:xfrm>
          <a:prstGeom prst="rect">
            <a:avLst/>
          </a:prstGeom>
          <a:noFill/>
          <a:ln w="19050">
            <a:solidFill>
              <a:srgbClr val="C00000"/>
            </a:solidFill>
          </a:ln>
        </p:spPr>
        <p:txBody>
          <a:bodyPr wrap="square" rtlCol="0">
            <a:spAutoFit/>
          </a:bodyPr>
          <a:lstStyle/>
          <a:p>
            <a:r>
              <a:rPr lang="en-US" sz="2000" dirty="0"/>
              <a:t>Select all categories that  need to be updated.</a:t>
            </a:r>
          </a:p>
        </p:txBody>
      </p:sp>
      <p:sp>
        <p:nvSpPr>
          <p:cNvPr id="13" name="TextBox 12"/>
          <p:cNvSpPr txBox="1"/>
          <p:nvPr/>
        </p:nvSpPr>
        <p:spPr>
          <a:xfrm>
            <a:off x="11056387" y="3631681"/>
            <a:ext cx="2654715" cy="1631216"/>
          </a:xfrm>
          <a:prstGeom prst="rect">
            <a:avLst/>
          </a:prstGeom>
          <a:noFill/>
          <a:ln w="19050">
            <a:solidFill>
              <a:srgbClr val="C00000"/>
            </a:solidFill>
          </a:ln>
        </p:spPr>
        <p:txBody>
          <a:bodyPr wrap="square" rtlCol="0">
            <a:spAutoFit/>
          </a:bodyPr>
          <a:lstStyle/>
          <a:p>
            <a:r>
              <a:rPr lang="en-US" sz="2000" dirty="0"/>
              <a:t>Please visit the Addendum section of this PowerPoint to learn more on each update option. </a:t>
            </a:r>
            <a:endParaRPr lang="en-US" sz="1800" dirty="0"/>
          </a:p>
        </p:txBody>
      </p:sp>
      <p:cxnSp>
        <p:nvCxnSpPr>
          <p:cNvPr id="14" name="Straight Arrow Connector 13"/>
          <p:cNvCxnSpPr/>
          <p:nvPr/>
        </p:nvCxnSpPr>
        <p:spPr>
          <a:xfrm flipH="1">
            <a:off x="10041470" y="4139512"/>
            <a:ext cx="1014921"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814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5" y="3581400"/>
            <a:ext cx="9266192" cy="1371600"/>
          </a:xfrm>
          <a:solidFill>
            <a:schemeClr val="bg1"/>
          </a:solidFill>
        </p:spPr>
        <p:txBody>
          <a:bodyPr/>
          <a:lstStyle/>
          <a:p>
            <a:br>
              <a:rPr lang="en-US" dirty="0"/>
            </a:br>
            <a:br>
              <a:rPr lang="en-US" dirty="0"/>
            </a:br>
            <a:r>
              <a:rPr lang="en-US" dirty="0">
                <a:latin typeface="Arial" panose="020B0604020202020204" pitchFamily="34" charset="0"/>
                <a:cs typeface="Arial" panose="020B0604020202020204" pitchFamily="34" charset="0"/>
              </a:rPr>
              <a:t>Completing the Request</a:t>
            </a:r>
            <a:endParaRPr lang="en-US" dirty="0"/>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121884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477520" y="2259105"/>
            <a:ext cx="9580952" cy="5908075"/>
          </a:xfrm>
          <a:prstGeom prst="rect">
            <a:avLst/>
          </a:prstGeom>
          <a:ln>
            <a:solidFill>
              <a:schemeClr val="tx1"/>
            </a:solidFill>
          </a:ln>
        </p:spPr>
      </p:pic>
      <p:sp>
        <p:nvSpPr>
          <p:cNvPr id="9" name="Rectangle 2"/>
          <p:cNvSpPr>
            <a:spLocks noGrp="1" noChangeArrowheads="1"/>
          </p:cNvSpPr>
          <p:nvPr>
            <p:ph type="title"/>
          </p:nvPr>
        </p:nvSpPr>
        <p:spPr>
          <a:xfrm>
            <a:off x="723527" y="1296365"/>
            <a:ext cx="8295778" cy="952807"/>
          </a:xfrm>
          <a:noFill/>
        </p:spPr>
        <p:txBody>
          <a:bodyPr/>
          <a:lstStyle/>
          <a:p>
            <a:r>
              <a:rPr lang="en-US" sz="4400" dirty="0">
                <a:latin typeface="Arial" panose="020B0604020202020204" pitchFamily="34" charset="0"/>
                <a:cs typeface="Arial" panose="020B0604020202020204" pitchFamily="34" charset="0"/>
              </a:rPr>
              <a:t>Entering Provider Information</a:t>
            </a:r>
          </a:p>
        </p:txBody>
      </p:sp>
      <p:sp>
        <p:nvSpPr>
          <p:cNvPr id="7" name="TextBox 6"/>
          <p:cNvSpPr txBox="1"/>
          <p:nvPr/>
        </p:nvSpPr>
        <p:spPr>
          <a:xfrm>
            <a:off x="10724401" y="2568077"/>
            <a:ext cx="2654711" cy="923330"/>
          </a:xfrm>
          <a:prstGeom prst="rect">
            <a:avLst/>
          </a:prstGeom>
          <a:noFill/>
          <a:ln w="19050">
            <a:solidFill>
              <a:srgbClr val="C00000"/>
            </a:solidFill>
          </a:ln>
        </p:spPr>
        <p:txBody>
          <a:bodyPr wrap="square" rtlCol="0">
            <a:spAutoFit/>
          </a:bodyPr>
          <a:lstStyle/>
          <a:p>
            <a:r>
              <a:rPr lang="en-US" sz="1800" dirty="0"/>
              <a:t>Select ‘Edit’ if you need to add or modify any data.</a:t>
            </a:r>
            <a:endParaRPr lang="en-US" sz="1800" strike="sngStrike" dirty="0"/>
          </a:p>
        </p:txBody>
      </p:sp>
      <p:sp>
        <p:nvSpPr>
          <p:cNvPr id="19" name="TextBox 18"/>
          <p:cNvSpPr txBox="1"/>
          <p:nvPr/>
        </p:nvSpPr>
        <p:spPr>
          <a:xfrm>
            <a:off x="10724401" y="4275293"/>
            <a:ext cx="2654711" cy="1477328"/>
          </a:xfrm>
          <a:prstGeom prst="rect">
            <a:avLst/>
          </a:prstGeom>
          <a:noFill/>
          <a:ln w="19050">
            <a:solidFill>
              <a:srgbClr val="C00000"/>
            </a:solidFill>
          </a:ln>
        </p:spPr>
        <p:txBody>
          <a:bodyPr wrap="square" rtlCol="0">
            <a:spAutoFit/>
          </a:bodyPr>
          <a:lstStyle/>
          <a:p>
            <a:r>
              <a:rPr lang="en-US" sz="1800" dirty="0"/>
              <a:t>Add or make changes in the section fields and upload supporting documentation, if required.</a:t>
            </a:r>
          </a:p>
        </p:txBody>
      </p:sp>
      <p:cxnSp>
        <p:nvCxnSpPr>
          <p:cNvPr id="5" name="Straight Arrow Connector 4"/>
          <p:cNvCxnSpPr/>
          <p:nvPr/>
        </p:nvCxnSpPr>
        <p:spPr>
          <a:xfrm flipH="1">
            <a:off x="9019305" y="3168242"/>
            <a:ext cx="1705092" cy="885837"/>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4871416" y="5465462"/>
            <a:ext cx="5852981" cy="89878"/>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8357875" y="4728284"/>
            <a:ext cx="2366522" cy="359713"/>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497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723527" y="1296365"/>
            <a:ext cx="8295778" cy="952807"/>
          </a:xfrm>
          <a:noFill/>
        </p:spPr>
        <p:txBody>
          <a:bodyPr/>
          <a:lstStyle/>
          <a:p>
            <a:r>
              <a:rPr lang="en-US" sz="4400" dirty="0">
                <a:latin typeface="Arial" panose="020B0604020202020204" pitchFamily="34" charset="0"/>
                <a:cs typeface="Arial" panose="020B0604020202020204" pitchFamily="34" charset="0"/>
              </a:rPr>
              <a:t>Upload Attachments</a:t>
            </a:r>
          </a:p>
        </p:txBody>
      </p:sp>
      <p:sp>
        <p:nvSpPr>
          <p:cNvPr id="7" name="TextBox 6"/>
          <p:cNvSpPr txBox="1"/>
          <p:nvPr/>
        </p:nvSpPr>
        <p:spPr>
          <a:xfrm>
            <a:off x="10724401" y="2568077"/>
            <a:ext cx="2654711" cy="923330"/>
          </a:xfrm>
          <a:prstGeom prst="rect">
            <a:avLst/>
          </a:prstGeom>
          <a:noFill/>
          <a:ln w="19050">
            <a:solidFill>
              <a:srgbClr val="C00000"/>
            </a:solidFill>
          </a:ln>
        </p:spPr>
        <p:txBody>
          <a:bodyPr wrap="square" rtlCol="0">
            <a:spAutoFit/>
          </a:bodyPr>
          <a:lstStyle/>
          <a:p>
            <a:r>
              <a:rPr lang="en-US" sz="1800" dirty="0"/>
              <a:t>Select ‘Edit’ if you need to upload supporting documents.</a:t>
            </a:r>
            <a:endParaRPr lang="en-US" sz="1800" strike="sngStrike" dirty="0"/>
          </a:p>
        </p:txBody>
      </p:sp>
      <p:sp>
        <p:nvSpPr>
          <p:cNvPr id="19" name="TextBox 18"/>
          <p:cNvSpPr txBox="1"/>
          <p:nvPr/>
        </p:nvSpPr>
        <p:spPr>
          <a:xfrm>
            <a:off x="10724401" y="4275293"/>
            <a:ext cx="2654711" cy="646331"/>
          </a:xfrm>
          <a:prstGeom prst="rect">
            <a:avLst/>
          </a:prstGeom>
          <a:noFill/>
          <a:ln w="19050">
            <a:solidFill>
              <a:srgbClr val="C00000"/>
            </a:solidFill>
          </a:ln>
        </p:spPr>
        <p:txBody>
          <a:bodyPr wrap="square" rtlCol="0">
            <a:spAutoFit/>
          </a:bodyPr>
          <a:lstStyle/>
          <a:p>
            <a:r>
              <a:rPr lang="en-US" sz="1800" dirty="0"/>
              <a:t>Then upload supporting documents.</a:t>
            </a:r>
          </a:p>
        </p:txBody>
      </p:sp>
      <p:sp>
        <p:nvSpPr>
          <p:cNvPr id="14" name="TextBox 13"/>
          <p:cNvSpPr txBox="1"/>
          <p:nvPr/>
        </p:nvSpPr>
        <p:spPr>
          <a:xfrm>
            <a:off x="10724401" y="6489799"/>
            <a:ext cx="2654715" cy="923330"/>
          </a:xfrm>
          <a:prstGeom prst="rect">
            <a:avLst/>
          </a:prstGeom>
          <a:noFill/>
          <a:ln w="19050">
            <a:solidFill>
              <a:srgbClr val="C00000"/>
            </a:solidFill>
          </a:ln>
        </p:spPr>
        <p:txBody>
          <a:bodyPr wrap="square" rtlCol="0">
            <a:spAutoFit/>
          </a:bodyPr>
          <a:lstStyle/>
          <a:p>
            <a:r>
              <a:rPr lang="en-US" sz="1800" dirty="0"/>
              <a:t>This section must be completed in order to submit the request. </a:t>
            </a:r>
            <a:endParaRPr lang="en-US" sz="16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926" y="2352709"/>
            <a:ext cx="9391650" cy="55106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5" name="Straight Arrow Connector 4"/>
          <p:cNvCxnSpPr/>
          <p:nvPr/>
        </p:nvCxnSpPr>
        <p:spPr>
          <a:xfrm flipH="1">
            <a:off x="9019305" y="3168242"/>
            <a:ext cx="1705092" cy="885837"/>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19" idx="1"/>
          </p:cNvCxnSpPr>
          <p:nvPr/>
        </p:nvCxnSpPr>
        <p:spPr>
          <a:xfrm flipH="1">
            <a:off x="4223085" y="4598459"/>
            <a:ext cx="6501316" cy="877163"/>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9709480" y="6797575"/>
            <a:ext cx="1014921" cy="0"/>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9968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dirty="0"/>
              <a:t>3/22/2018</a:t>
            </a:r>
          </a:p>
        </p:txBody>
      </p:sp>
      <p:sp>
        <p:nvSpPr>
          <p:cNvPr id="9" name="Rectangle 2"/>
          <p:cNvSpPr>
            <a:spLocks noGrp="1" noChangeArrowheads="1"/>
          </p:cNvSpPr>
          <p:nvPr>
            <p:ph type="title"/>
          </p:nvPr>
        </p:nvSpPr>
        <p:spPr>
          <a:xfrm>
            <a:off x="625474" y="1378403"/>
            <a:ext cx="9890125" cy="725488"/>
          </a:xfrm>
          <a:noFill/>
        </p:spPr>
        <p:txBody>
          <a:bodyPr/>
          <a:lstStyle/>
          <a:p>
            <a:r>
              <a:rPr lang="en-US" sz="4400" dirty="0">
                <a:latin typeface="Arial" panose="020B0604020202020204" pitchFamily="34" charset="0"/>
                <a:cs typeface="Arial" panose="020B0604020202020204" pitchFamily="34" charset="0"/>
              </a:rPr>
              <a:t>Purpose</a:t>
            </a:r>
          </a:p>
        </p:txBody>
      </p:sp>
      <p:sp>
        <p:nvSpPr>
          <p:cNvPr id="10" name="Rectangle 3"/>
          <p:cNvSpPr txBox="1">
            <a:spLocks noChangeArrowheads="1"/>
          </p:cNvSpPr>
          <p:nvPr/>
        </p:nvSpPr>
        <p:spPr bwMode="auto">
          <a:xfrm>
            <a:off x="625474" y="2401364"/>
            <a:ext cx="9077924" cy="4770438"/>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sz="2000" dirty="0">
                <a:latin typeface="Arial" panose="020B0604020202020204" pitchFamily="34" charset="0"/>
                <a:cs typeface="Arial" panose="020B0604020202020204" pitchFamily="34" charset="0"/>
              </a:rPr>
              <a:t>The purpose of this workshop is to </a:t>
            </a:r>
            <a:r>
              <a:rPr lang="en-US" sz="2000" kern="0" dirty="0">
                <a:solidFill>
                  <a:srgbClr val="000000"/>
                </a:solidFill>
              </a:rPr>
              <a:t>provide an overview of how to submit an online Provider Enrollment Update request via the New Mexico Medicaid Web Portal.</a:t>
            </a:r>
            <a:endParaRPr lang="en-US" sz="20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1445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477519" y="1289538"/>
            <a:ext cx="12173610" cy="839881"/>
          </a:xfrm>
          <a:noFill/>
        </p:spPr>
        <p:txBody>
          <a:bodyPr/>
          <a:lstStyle/>
          <a:p>
            <a:r>
              <a:rPr lang="en-US" sz="4400" dirty="0">
                <a:latin typeface="Arial" panose="020B0604020202020204" pitchFamily="34" charset="0"/>
                <a:cs typeface="Arial" panose="020B0604020202020204" pitchFamily="34" charset="0"/>
              </a:rPr>
              <a:t>Submitting or Cancelling the Update Request</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930" y="2267681"/>
            <a:ext cx="9391650" cy="55106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10326356" y="5291685"/>
            <a:ext cx="2654715" cy="1323439"/>
          </a:xfrm>
          <a:prstGeom prst="rect">
            <a:avLst/>
          </a:prstGeom>
          <a:noFill/>
          <a:ln w="19050">
            <a:solidFill>
              <a:srgbClr val="C00000"/>
            </a:solidFill>
          </a:ln>
        </p:spPr>
        <p:txBody>
          <a:bodyPr wrap="square" rtlCol="0">
            <a:spAutoFit/>
          </a:bodyPr>
          <a:lstStyle/>
          <a:p>
            <a:r>
              <a:rPr lang="en-US" sz="2000" dirty="0"/>
              <a:t>Click ‘Submit’ to proceed or ‘Cancel’ to remove changes from the page. </a:t>
            </a:r>
            <a:endParaRPr lang="en-US" sz="1800" dirty="0"/>
          </a:p>
        </p:txBody>
      </p:sp>
      <p:cxnSp>
        <p:nvCxnSpPr>
          <p:cNvPr id="7" name="Straight Arrow Connector 6"/>
          <p:cNvCxnSpPr/>
          <p:nvPr/>
        </p:nvCxnSpPr>
        <p:spPr>
          <a:xfrm flipH="1">
            <a:off x="3589421" y="5645628"/>
            <a:ext cx="6621642" cy="1732252"/>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162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477520" y="1312985"/>
            <a:ext cx="8295778" cy="816434"/>
          </a:xfrm>
          <a:noFill/>
        </p:spPr>
        <p:txBody>
          <a:bodyPr/>
          <a:lstStyle/>
          <a:p>
            <a:r>
              <a:rPr lang="en-US" sz="4400" dirty="0">
                <a:latin typeface="Arial" panose="020B0604020202020204" pitchFamily="34" charset="0"/>
                <a:cs typeface="Arial" panose="020B0604020202020204" pitchFamily="34" charset="0"/>
              </a:rPr>
              <a:t>Provider Update Confirmation</a:t>
            </a:r>
          </a:p>
        </p:txBody>
      </p:sp>
      <p:sp>
        <p:nvSpPr>
          <p:cNvPr id="7" name="TextBox 6"/>
          <p:cNvSpPr txBox="1"/>
          <p:nvPr/>
        </p:nvSpPr>
        <p:spPr>
          <a:xfrm>
            <a:off x="10542840" y="4598576"/>
            <a:ext cx="2327191" cy="1200329"/>
          </a:xfrm>
          <a:prstGeom prst="rect">
            <a:avLst/>
          </a:prstGeom>
          <a:noFill/>
          <a:ln w="19050">
            <a:solidFill>
              <a:srgbClr val="C00000"/>
            </a:solidFill>
          </a:ln>
        </p:spPr>
        <p:txBody>
          <a:bodyPr wrap="square" rtlCol="0">
            <a:spAutoFit/>
          </a:bodyPr>
          <a:lstStyle/>
          <a:p>
            <a:r>
              <a:rPr lang="en-US" sz="1800" dirty="0"/>
              <a:t>Document your Update Request Number for tracking purposes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818" y="2316222"/>
            <a:ext cx="9525000" cy="555220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3" name="Straight Arrow Connector 2"/>
          <p:cNvCxnSpPr/>
          <p:nvPr/>
        </p:nvCxnSpPr>
        <p:spPr>
          <a:xfrm flipH="1" flipV="1">
            <a:off x="5163182" y="5129515"/>
            <a:ext cx="5388949" cy="1"/>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5666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5" y="3581400"/>
            <a:ext cx="9266192" cy="1371600"/>
          </a:xfrm>
          <a:solidFill>
            <a:schemeClr val="bg1"/>
          </a:solidFill>
        </p:spPr>
        <p:txBody>
          <a:bodyPr/>
          <a:lstStyle/>
          <a:p>
            <a:br>
              <a:rPr lang="en-US" dirty="0"/>
            </a:br>
            <a:br>
              <a:rPr lang="en-US" dirty="0"/>
            </a:br>
            <a:r>
              <a:rPr lang="en-US" dirty="0"/>
              <a:t>Addendum</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273018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094874"/>
            <a:ext cx="13581063" cy="708525"/>
          </a:xfrm>
        </p:spPr>
        <p:txBody>
          <a:bodyPr/>
          <a:lstStyle/>
          <a:p>
            <a:r>
              <a:rPr lang="en-US" sz="4400" dirty="0"/>
              <a:t>Addendum –</a:t>
            </a:r>
            <a:r>
              <a:rPr lang="en-US" sz="4400" dirty="0">
                <a:latin typeface="Arial" panose="020B0604020202020204" pitchFamily="34" charset="0"/>
                <a:cs typeface="Arial" panose="020B0604020202020204" pitchFamily="34" charset="0"/>
              </a:rPr>
              <a:t> </a:t>
            </a:r>
            <a:r>
              <a:rPr lang="en-US" sz="4400" dirty="0"/>
              <a:t>“Name” </a:t>
            </a:r>
          </a:p>
        </p:txBody>
      </p:sp>
      <p:sp>
        <p:nvSpPr>
          <p:cNvPr id="3" name="Date Placeholder 2"/>
          <p:cNvSpPr>
            <a:spLocks noGrp="1"/>
          </p:cNvSpPr>
          <p:nvPr>
            <p:ph type="dt" sz="half" idx="10"/>
          </p:nvPr>
        </p:nvSpPr>
        <p:spPr/>
        <p:txBody>
          <a:bodyPr/>
          <a:lstStyle/>
          <a:p>
            <a:r>
              <a:rPr lang="en-US" dirty="0"/>
              <a:t>3/22/2018</a:t>
            </a:r>
          </a:p>
        </p:txBody>
      </p:sp>
      <p:pic>
        <p:nvPicPr>
          <p:cNvPr id="8" name="Picture 7"/>
          <p:cNvPicPr/>
          <p:nvPr/>
        </p:nvPicPr>
        <p:blipFill>
          <a:blip r:embed="rId3"/>
          <a:stretch>
            <a:fillRect/>
          </a:stretch>
        </p:blipFill>
        <p:spPr>
          <a:xfrm>
            <a:off x="648021" y="2925773"/>
            <a:ext cx="12548572" cy="4403810"/>
          </a:xfrm>
          <a:prstGeom prst="rect">
            <a:avLst/>
          </a:prstGeom>
          <a:ln>
            <a:solidFill>
              <a:schemeClr val="tx1"/>
            </a:solidFill>
          </a:ln>
        </p:spPr>
      </p:pic>
      <p:sp>
        <p:nvSpPr>
          <p:cNvPr id="9" name="Rectangle 8"/>
          <p:cNvSpPr/>
          <p:nvPr/>
        </p:nvSpPr>
        <p:spPr>
          <a:xfrm>
            <a:off x="648020" y="2159344"/>
            <a:ext cx="9772329" cy="523220"/>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Available to Billing, Unrestricted, and Rendering Providers </a:t>
            </a:r>
            <a:endParaRPr lang="en-US" sz="2800" dirty="0"/>
          </a:p>
        </p:txBody>
      </p:sp>
    </p:spTree>
    <p:extLst>
      <p:ext uri="{BB962C8B-B14F-4D97-AF65-F5344CB8AC3E}">
        <p14:creationId xmlns:p14="http://schemas.microsoft.com/office/powerpoint/2010/main" val="3624270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094874"/>
            <a:ext cx="13581063" cy="708525"/>
          </a:xfrm>
        </p:spPr>
        <p:txBody>
          <a:bodyPr/>
          <a:lstStyle/>
          <a:p>
            <a:r>
              <a:rPr lang="en-US" sz="4400" dirty="0"/>
              <a:t>Addendum – “NPI Information”</a:t>
            </a:r>
          </a:p>
        </p:txBody>
      </p:sp>
      <p:sp>
        <p:nvSpPr>
          <p:cNvPr id="3" name="Date Placeholder 2"/>
          <p:cNvSpPr>
            <a:spLocks noGrp="1"/>
          </p:cNvSpPr>
          <p:nvPr>
            <p:ph type="dt" sz="half" idx="10"/>
          </p:nvPr>
        </p:nvSpPr>
        <p:spPr/>
        <p:txBody>
          <a:bodyPr/>
          <a:lstStyle/>
          <a:p>
            <a:r>
              <a:rPr lang="en-US" dirty="0"/>
              <a:t>3/22/2018</a:t>
            </a:r>
          </a:p>
        </p:txBody>
      </p:sp>
      <p:pic>
        <p:nvPicPr>
          <p:cNvPr id="5" name="Picture 4"/>
          <p:cNvPicPr/>
          <p:nvPr/>
        </p:nvPicPr>
        <p:blipFill>
          <a:blip r:embed="rId2"/>
          <a:stretch>
            <a:fillRect/>
          </a:stretch>
        </p:blipFill>
        <p:spPr>
          <a:xfrm>
            <a:off x="673336" y="2789160"/>
            <a:ext cx="12617143" cy="4586667"/>
          </a:xfrm>
          <a:prstGeom prst="rect">
            <a:avLst/>
          </a:prstGeom>
          <a:ln>
            <a:solidFill>
              <a:schemeClr val="tx1"/>
            </a:solidFill>
          </a:ln>
        </p:spPr>
      </p:pic>
      <p:sp>
        <p:nvSpPr>
          <p:cNvPr id="6" name="Rectangle 5"/>
          <p:cNvSpPr/>
          <p:nvPr/>
        </p:nvSpPr>
        <p:spPr>
          <a:xfrm>
            <a:off x="648020" y="2159344"/>
            <a:ext cx="9886629" cy="523220"/>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Available to Billing, Unrestricted, and Rendering Providers </a:t>
            </a:r>
            <a:endParaRPr lang="en-US" sz="2800" dirty="0"/>
          </a:p>
        </p:txBody>
      </p:sp>
    </p:spTree>
    <p:extLst>
      <p:ext uri="{BB962C8B-B14F-4D97-AF65-F5344CB8AC3E}">
        <p14:creationId xmlns:p14="http://schemas.microsoft.com/office/powerpoint/2010/main" val="345819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122744"/>
            <a:ext cx="13581063" cy="680654"/>
          </a:xfrm>
        </p:spPr>
        <p:txBody>
          <a:bodyPr/>
          <a:lstStyle/>
          <a:p>
            <a:r>
              <a:rPr lang="en-US" sz="4400" dirty="0"/>
              <a:t>Addendum – “Tax Information and Business Type”</a:t>
            </a:r>
            <a:br>
              <a:rPr lang="en-US" dirty="0"/>
            </a:br>
            <a:r>
              <a:rPr lang="en-US" dirty="0"/>
              <a:t> </a:t>
            </a:r>
          </a:p>
        </p:txBody>
      </p:sp>
      <p:sp>
        <p:nvSpPr>
          <p:cNvPr id="3" name="Date Placeholder 2"/>
          <p:cNvSpPr>
            <a:spLocks noGrp="1"/>
          </p:cNvSpPr>
          <p:nvPr>
            <p:ph type="dt" sz="half" idx="10"/>
          </p:nvPr>
        </p:nvSpPr>
        <p:spPr/>
        <p:txBody>
          <a:bodyPr/>
          <a:lstStyle/>
          <a:p>
            <a:r>
              <a:rPr lang="en-US" dirty="0"/>
              <a:t>3/22/2018</a:t>
            </a:r>
          </a:p>
        </p:txBody>
      </p:sp>
      <p:pic>
        <p:nvPicPr>
          <p:cNvPr id="5" name="Picture 4"/>
          <p:cNvPicPr/>
          <p:nvPr/>
        </p:nvPicPr>
        <p:blipFill>
          <a:blip r:embed="rId2"/>
          <a:stretch>
            <a:fillRect/>
          </a:stretch>
        </p:blipFill>
        <p:spPr>
          <a:xfrm>
            <a:off x="648021" y="2781317"/>
            <a:ext cx="12685716" cy="4998096"/>
          </a:xfrm>
          <a:prstGeom prst="rect">
            <a:avLst/>
          </a:prstGeom>
          <a:ln>
            <a:solidFill>
              <a:schemeClr val="tx1"/>
            </a:solidFill>
          </a:ln>
        </p:spPr>
      </p:pic>
      <p:sp>
        <p:nvSpPr>
          <p:cNvPr id="6" name="Rectangle 5"/>
          <p:cNvSpPr/>
          <p:nvPr/>
        </p:nvSpPr>
        <p:spPr>
          <a:xfrm>
            <a:off x="648021" y="2159344"/>
            <a:ext cx="9155736" cy="523220"/>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Available to Billing and Unrestricted Providers </a:t>
            </a:r>
            <a:endParaRPr lang="en-US" sz="2800" dirty="0"/>
          </a:p>
        </p:txBody>
      </p:sp>
    </p:spTree>
    <p:extLst>
      <p:ext uri="{BB962C8B-B14F-4D97-AF65-F5344CB8AC3E}">
        <p14:creationId xmlns:p14="http://schemas.microsoft.com/office/powerpoint/2010/main" val="3458198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094874"/>
            <a:ext cx="13581063" cy="708525"/>
          </a:xfrm>
        </p:spPr>
        <p:txBody>
          <a:bodyPr/>
          <a:lstStyle/>
          <a:p>
            <a:r>
              <a:rPr lang="en-US" sz="4400" dirty="0"/>
              <a:t>Addendum – “Office and Email Information”</a:t>
            </a:r>
          </a:p>
        </p:txBody>
      </p:sp>
      <p:sp>
        <p:nvSpPr>
          <p:cNvPr id="3" name="Date Placeholder 2"/>
          <p:cNvSpPr>
            <a:spLocks noGrp="1"/>
          </p:cNvSpPr>
          <p:nvPr>
            <p:ph type="dt" sz="half" idx="10"/>
          </p:nvPr>
        </p:nvSpPr>
        <p:spPr/>
        <p:txBody>
          <a:bodyPr/>
          <a:lstStyle/>
          <a:p>
            <a:r>
              <a:rPr lang="en-US" dirty="0"/>
              <a:t>3/22/2018</a:t>
            </a:r>
          </a:p>
        </p:txBody>
      </p:sp>
      <p:pic>
        <p:nvPicPr>
          <p:cNvPr id="5" name="Picture 4"/>
          <p:cNvPicPr/>
          <p:nvPr/>
        </p:nvPicPr>
        <p:blipFill rotWithShape="1">
          <a:blip r:embed="rId3"/>
          <a:srcRect b="50000"/>
          <a:stretch/>
        </p:blipFill>
        <p:spPr>
          <a:xfrm>
            <a:off x="648020" y="3004439"/>
            <a:ext cx="6254479" cy="4529398"/>
          </a:xfrm>
          <a:prstGeom prst="rect">
            <a:avLst/>
          </a:prstGeom>
          <a:ln>
            <a:solidFill>
              <a:schemeClr val="tx1"/>
            </a:solidFill>
          </a:ln>
        </p:spPr>
      </p:pic>
      <p:sp>
        <p:nvSpPr>
          <p:cNvPr id="8" name="Rectangle 7"/>
          <p:cNvSpPr/>
          <p:nvPr/>
        </p:nvSpPr>
        <p:spPr>
          <a:xfrm>
            <a:off x="648020" y="2159344"/>
            <a:ext cx="9600879" cy="523220"/>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Available to Billing, Unrestricted, and Rendering Providers </a:t>
            </a:r>
            <a:endParaRPr lang="en-US" sz="2800" dirty="0"/>
          </a:p>
        </p:txBody>
      </p:sp>
      <p:pic>
        <p:nvPicPr>
          <p:cNvPr id="6" name="Picture 5"/>
          <p:cNvPicPr>
            <a:picLocks noChangeAspect="1"/>
          </p:cNvPicPr>
          <p:nvPr/>
        </p:nvPicPr>
        <p:blipFill>
          <a:blip r:embed="rId4"/>
          <a:stretch>
            <a:fillRect/>
          </a:stretch>
        </p:blipFill>
        <p:spPr>
          <a:xfrm>
            <a:off x="7036438" y="3004439"/>
            <a:ext cx="6254479" cy="4529398"/>
          </a:xfrm>
          <a:prstGeom prst="rect">
            <a:avLst/>
          </a:prstGeom>
          <a:ln>
            <a:solidFill>
              <a:schemeClr val="tx1"/>
            </a:solidFill>
          </a:ln>
        </p:spPr>
      </p:pic>
    </p:spTree>
    <p:extLst>
      <p:ext uri="{BB962C8B-B14F-4D97-AF65-F5344CB8AC3E}">
        <p14:creationId xmlns:p14="http://schemas.microsoft.com/office/powerpoint/2010/main" val="345819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094874"/>
            <a:ext cx="13581063" cy="708525"/>
          </a:xfrm>
        </p:spPr>
        <p:txBody>
          <a:bodyPr/>
          <a:lstStyle/>
          <a:p>
            <a:r>
              <a:rPr lang="en-US" sz="4400" dirty="0"/>
              <a:t>Addendum – “License and Certification”</a:t>
            </a:r>
          </a:p>
        </p:txBody>
      </p:sp>
      <p:sp>
        <p:nvSpPr>
          <p:cNvPr id="3" name="Date Placeholder 2"/>
          <p:cNvSpPr>
            <a:spLocks noGrp="1"/>
          </p:cNvSpPr>
          <p:nvPr>
            <p:ph type="dt" sz="half" idx="10"/>
          </p:nvPr>
        </p:nvSpPr>
        <p:spPr/>
        <p:txBody>
          <a:bodyPr/>
          <a:lstStyle/>
          <a:p>
            <a:r>
              <a:rPr lang="en-US" dirty="0"/>
              <a:t>3/22/2018</a:t>
            </a:r>
          </a:p>
        </p:txBody>
      </p:sp>
      <p:pic>
        <p:nvPicPr>
          <p:cNvPr id="5" name="Picture 4"/>
          <p:cNvPicPr/>
          <p:nvPr/>
        </p:nvPicPr>
        <p:blipFill>
          <a:blip r:embed="rId2"/>
          <a:stretch>
            <a:fillRect/>
          </a:stretch>
        </p:blipFill>
        <p:spPr>
          <a:xfrm>
            <a:off x="648021" y="2756968"/>
            <a:ext cx="12600000" cy="4708571"/>
          </a:xfrm>
          <a:prstGeom prst="rect">
            <a:avLst/>
          </a:prstGeom>
          <a:ln>
            <a:solidFill>
              <a:schemeClr val="tx1"/>
            </a:solidFill>
          </a:ln>
        </p:spPr>
      </p:pic>
      <p:sp>
        <p:nvSpPr>
          <p:cNvPr id="6" name="Rectangle 5"/>
          <p:cNvSpPr/>
          <p:nvPr/>
        </p:nvSpPr>
        <p:spPr>
          <a:xfrm>
            <a:off x="648020" y="2159344"/>
            <a:ext cx="9410379" cy="523220"/>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Available to Billing, Unrestricted, and Rendering Providers </a:t>
            </a:r>
            <a:endParaRPr lang="en-US" sz="2800" dirty="0"/>
          </a:p>
        </p:txBody>
      </p:sp>
    </p:spTree>
    <p:extLst>
      <p:ext uri="{BB962C8B-B14F-4D97-AF65-F5344CB8AC3E}">
        <p14:creationId xmlns:p14="http://schemas.microsoft.com/office/powerpoint/2010/main" val="345819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094874"/>
            <a:ext cx="13581063" cy="708525"/>
          </a:xfrm>
        </p:spPr>
        <p:txBody>
          <a:bodyPr/>
          <a:lstStyle/>
          <a:p>
            <a:r>
              <a:rPr lang="en-US" sz="4400" dirty="0"/>
              <a:t>Addendum – “Add Affiliations”</a:t>
            </a:r>
          </a:p>
        </p:txBody>
      </p:sp>
      <p:pic>
        <p:nvPicPr>
          <p:cNvPr id="5" name="Picture 4"/>
          <p:cNvPicPr/>
          <p:nvPr/>
        </p:nvPicPr>
        <p:blipFill>
          <a:blip r:embed="rId2"/>
          <a:stretch>
            <a:fillRect/>
          </a:stretch>
        </p:blipFill>
        <p:spPr>
          <a:xfrm>
            <a:off x="580293" y="2731635"/>
            <a:ext cx="12737144" cy="5290574"/>
          </a:xfrm>
          <a:prstGeom prst="rect">
            <a:avLst/>
          </a:prstGeom>
          <a:ln>
            <a:solidFill>
              <a:schemeClr val="tx1"/>
            </a:solidFill>
          </a:ln>
        </p:spPr>
      </p:pic>
      <p:sp>
        <p:nvSpPr>
          <p:cNvPr id="6" name="Rectangle 5"/>
          <p:cNvSpPr/>
          <p:nvPr/>
        </p:nvSpPr>
        <p:spPr>
          <a:xfrm>
            <a:off x="648020" y="2159344"/>
            <a:ext cx="9658029" cy="523220"/>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Available to Billing, Unrestricted, and Rendering Providers </a:t>
            </a:r>
            <a:endParaRPr lang="en-US" sz="2800" dirty="0"/>
          </a:p>
        </p:txBody>
      </p:sp>
    </p:spTree>
    <p:extLst>
      <p:ext uri="{BB962C8B-B14F-4D97-AF65-F5344CB8AC3E}">
        <p14:creationId xmlns:p14="http://schemas.microsoft.com/office/powerpoint/2010/main" val="3458198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094874"/>
            <a:ext cx="13581063" cy="708525"/>
          </a:xfrm>
        </p:spPr>
        <p:txBody>
          <a:bodyPr/>
          <a:lstStyle/>
          <a:p>
            <a:r>
              <a:rPr lang="en-US" sz="4400" dirty="0"/>
              <a:t>Addendum – “Add Insurance”</a:t>
            </a:r>
          </a:p>
        </p:txBody>
      </p:sp>
      <p:sp>
        <p:nvSpPr>
          <p:cNvPr id="3" name="Date Placeholder 2"/>
          <p:cNvSpPr>
            <a:spLocks noGrp="1"/>
          </p:cNvSpPr>
          <p:nvPr>
            <p:ph type="dt" sz="half" idx="10"/>
          </p:nvPr>
        </p:nvSpPr>
        <p:spPr/>
        <p:txBody>
          <a:bodyPr/>
          <a:lstStyle/>
          <a:p>
            <a:r>
              <a:rPr lang="en-US" dirty="0"/>
              <a:t>3/22/2018</a:t>
            </a:r>
          </a:p>
        </p:txBody>
      </p:sp>
      <p:pic>
        <p:nvPicPr>
          <p:cNvPr id="5" name="Picture 4"/>
          <p:cNvPicPr/>
          <p:nvPr/>
        </p:nvPicPr>
        <p:blipFill>
          <a:blip r:embed="rId2"/>
          <a:stretch>
            <a:fillRect/>
          </a:stretch>
        </p:blipFill>
        <p:spPr>
          <a:xfrm>
            <a:off x="603739" y="2848336"/>
            <a:ext cx="12600000" cy="4754286"/>
          </a:xfrm>
          <a:prstGeom prst="rect">
            <a:avLst/>
          </a:prstGeom>
          <a:ln>
            <a:solidFill>
              <a:schemeClr val="tx1"/>
            </a:solidFill>
          </a:ln>
        </p:spPr>
      </p:pic>
      <p:sp>
        <p:nvSpPr>
          <p:cNvPr id="6" name="Rectangle 5"/>
          <p:cNvSpPr/>
          <p:nvPr/>
        </p:nvSpPr>
        <p:spPr>
          <a:xfrm>
            <a:off x="648020" y="2159344"/>
            <a:ext cx="9658029" cy="523220"/>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Available to Billing, Unrestricted, and Rendering Providers </a:t>
            </a:r>
            <a:endParaRPr lang="en-US" sz="2800" dirty="0"/>
          </a:p>
        </p:txBody>
      </p:sp>
    </p:spTree>
    <p:extLst>
      <p:ext uri="{BB962C8B-B14F-4D97-AF65-F5344CB8AC3E}">
        <p14:creationId xmlns:p14="http://schemas.microsoft.com/office/powerpoint/2010/main" val="345819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r>
              <a:rPr lang="en-US" dirty="0"/>
              <a:t>3/22/2018</a:t>
            </a:r>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3</a:t>
            </a:fld>
            <a:endParaRPr lang="en-US" dirty="0"/>
          </a:p>
        </p:txBody>
      </p:sp>
      <p:sp>
        <p:nvSpPr>
          <p:cNvPr id="9" name="Rectangle 2"/>
          <p:cNvSpPr>
            <a:spLocks noGrp="1" noChangeArrowheads="1"/>
          </p:cNvSpPr>
          <p:nvPr>
            <p:ph type="title"/>
          </p:nvPr>
        </p:nvSpPr>
        <p:spPr>
          <a:xfrm>
            <a:off x="625500" y="1371340"/>
            <a:ext cx="6899275" cy="725488"/>
          </a:xfrm>
          <a:noFill/>
        </p:spPr>
        <p:txBody>
          <a:bodyPr/>
          <a:lstStyle/>
          <a:p>
            <a:r>
              <a:rPr lang="en-US" sz="4400" dirty="0"/>
              <a:t>Objectives</a:t>
            </a:r>
          </a:p>
        </p:txBody>
      </p:sp>
      <p:sp>
        <p:nvSpPr>
          <p:cNvPr id="10" name="Rectangle 3"/>
          <p:cNvSpPr txBox="1">
            <a:spLocks noChangeArrowheads="1"/>
          </p:cNvSpPr>
          <p:nvPr/>
        </p:nvSpPr>
        <p:spPr bwMode="auto">
          <a:xfrm>
            <a:off x="733361" y="2344381"/>
            <a:ext cx="7620000" cy="4770438"/>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defTabSz="913669" fontAlgn="base">
              <a:lnSpc>
                <a:spcPct val="150000"/>
              </a:lnSpc>
              <a:spcBef>
                <a:spcPts val="600"/>
              </a:spcBef>
              <a:spcAft>
                <a:spcPts val="600"/>
              </a:spcAft>
              <a:defRPr/>
            </a:pPr>
            <a:r>
              <a:rPr lang="en-US" sz="2000" kern="0" dirty="0"/>
              <a:t>We will review the following:</a:t>
            </a:r>
          </a:p>
          <a:p>
            <a:pPr marL="342626" indent="-342626">
              <a:lnSpc>
                <a:spcPct val="150000"/>
              </a:lnSpc>
              <a:spcBef>
                <a:spcPts val="600"/>
              </a:spcBef>
              <a:spcAft>
                <a:spcPts val="600"/>
              </a:spcAft>
              <a:buFont typeface="Arial" panose="020B0604020202020204" pitchFamily="34" charset="0"/>
              <a:buChar char="•"/>
            </a:pPr>
            <a:r>
              <a:rPr lang="en-US" sz="2000" dirty="0"/>
              <a:t>Advantages of submitting provider updates online</a:t>
            </a:r>
          </a:p>
          <a:p>
            <a:pPr marL="342626" indent="-342626">
              <a:lnSpc>
                <a:spcPct val="150000"/>
              </a:lnSpc>
              <a:spcBef>
                <a:spcPts val="600"/>
              </a:spcBef>
              <a:spcAft>
                <a:spcPts val="600"/>
              </a:spcAft>
              <a:buFont typeface="Arial" panose="020B0604020202020204" pitchFamily="34" charset="0"/>
              <a:buChar char="•"/>
            </a:pPr>
            <a:r>
              <a:rPr lang="en-US" sz="2000" dirty="0"/>
              <a:t>Logging into the NM Medicaid Portal</a:t>
            </a:r>
          </a:p>
          <a:p>
            <a:pPr marL="342626" indent="-342626">
              <a:lnSpc>
                <a:spcPct val="150000"/>
              </a:lnSpc>
              <a:spcBef>
                <a:spcPts val="600"/>
              </a:spcBef>
              <a:spcAft>
                <a:spcPts val="600"/>
              </a:spcAft>
              <a:buFont typeface="Arial" panose="020B0604020202020204" pitchFamily="34" charset="0"/>
              <a:buChar char="•"/>
            </a:pPr>
            <a:r>
              <a:rPr lang="en-US" sz="2000" dirty="0"/>
              <a:t>Available online provider updates</a:t>
            </a:r>
          </a:p>
          <a:p>
            <a:pPr marL="342626" indent="-342626">
              <a:lnSpc>
                <a:spcPct val="150000"/>
              </a:lnSpc>
              <a:spcBef>
                <a:spcPts val="600"/>
              </a:spcBef>
              <a:spcAft>
                <a:spcPts val="600"/>
              </a:spcAft>
              <a:buFont typeface="Arial" panose="020B0604020202020204" pitchFamily="34" charset="0"/>
              <a:buChar char="•"/>
            </a:pPr>
            <a:r>
              <a:rPr lang="en-US" sz="2000" dirty="0"/>
              <a:t>Attaching documents to online provider update requests</a:t>
            </a:r>
          </a:p>
          <a:p>
            <a:pPr marL="342626" indent="-342626">
              <a:lnSpc>
                <a:spcPct val="150000"/>
              </a:lnSpc>
              <a:spcBef>
                <a:spcPts val="600"/>
              </a:spcBef>
              <a:spcAft>
                <a:spcPts val="600"/>
              </a:spcAft>
              <a:buFont typeface="Arial" panose="020B0604020202020204" pitchFamily="34" charset="0"/>
              <a:buChar char="•"/>
            </a:pPr>
            <a:r>
              <a:rPr lang="en-US" sz="2000" dirty="0"/>
              <a:t>Addendum for each upload option</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4876632" y="3340728"/>
              <a:ext cx="360" cy="360"/>
            </p14:xfrm>
          </p:contentPart>
        </mc:Choice>
        <mc:Fallback xmlns="">
          <p:pic>
            <p:nvPicPr>
              <p:cNvPr id="2" name="Ink 1"/>
              <p:cNvPicPr/>
              <p:nvPr/>
            </p:nvPicPr>
            <p:blipFill>
              <a:blip r:embed="rId4"/>
              <a:stretch>
                <a:fillRect/>
              </a:stretch>
            </p:blipFill>
            <p:spPr>
              <a:xfrm>
                <a:off x="4864752" y="3328848"/>
                <a:ext cx="24120" cy="24120"/>
              </a:xfrm>
              <a:prstGeom prst="rect">
                <a:avLst/>
              </a:prstGeom>
            </p:spPr>
          </p:pic>
        </mc:Fallback>
      </mc:AlternateContent>
    </p:spTree>
    <p:extLst>
      <p:ext uri="{BB962C8B-B14F-4D97-AF65-F5344CB8AC3E}">
        <p14:creationId xmlns:p14="http://schemas.microsoft.com/office/powerpoint/2010/main" val="1298242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094874"/>
            <a:ext cx="13581063" cy="708525"/>
          </a:xfrm>
        </p:spPr>
        <p:txBody>
          <a:bodyPr/>
          <a:lstStyle/>
          <a:p>
            <a:r>
              <a:rPr lang="en-US" sz="4400" dirty="0"/>
              <a:t>Addendum – “End Affiliations”</a:t>
            </a:r>
          </a:p>
        </p:txBody>
      </p:sp>
      <p:pic>
        <p:nvPicPr>
          <p:cNvPr id="5" name="Picture 4"/>
          <p:cNvPicPr/>
          <p:nvPr/>
        </p:nvPicPr>
        <p:blipFill>
          <a:blip r:embed="rId2"/>
          <a:stretch>
            <a:fillRect/>
          </a:stretch>
        </p:blipFill>
        <p:spPr>
          <a:xfrm>
            <a:off x="638908" y="2721758"/>
            <a:ext cx="12857144" cy="5264687"/>
          </a:xfrm>
          <a:prstGeom prst="rect">
            <a:avLst/>
          </a:prstGeom>
          <a:ln>
            <a:solidFill>
              <a:schemeClr val="tx1"/>
            </a:solidFill>
          </a:ln>
        </p:spPr>
      </p:pic>
      <p:sp>
        <p:nvSpPr>
          <p:cNvPr id="6" name="Rectangle 5"/>
          <p:cNvSpPr/>
          <p:nvPr/>
        </p:nvSpPr>
        <p:spPr>
          <a:xfrm>
            <a:off x="648020" y="2159344"/>
            <a:ext cx="9429429" cy="523220"/>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Available to Billing, Unrestricted, and Rendering Providers </a:t>
            </a:r>
            <a:endParaRPr lang="en-US" sz="2800" dirty="0"/>
          </a:p>
        </p:txBody>
      </p:sp>
    </p:spTree>
    <p:extLst>
      <p:ext uri="{BB962C8B-B14F-4D97-AF65-F5344CB8AC3E}">
        <p14:creationId xmlns:p14="http://schemas.microsoft.com/office/powerpoint/2010/main" val="3458198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094874"/>
            <a:ext cx="13581063" cy="708525"/>
          </a:xfrm>
        </p:spPr>
        <p:txBody>
          <a:bodyPr/>
          <a:lstStyle/>
          <a:p>
            <a:r>
              <a:rPr lang="en-US" sz="4400" dirty="0"/>
              <a:t>Addendum – “Owner”</a:t>
            </a:r>
          </a:p>
        </p:txBody>
      </p:sp>
      <p:pic>
        <p:nvPicPr>
          <p:cNvPr id="5" name="Picture 4"/>
          <p:cNvPicPr/>
          <p:nvPr/>
        </p:nvPicPr>
        <p:blipFill rotWithShape="1">
          <a:blip r:embed="rId3"/>
          <a:srcRect t="2" b="47679"/>
          <a:stretch/>
        </p:blipFill>
        <p:spPr>
          <a:xfrm>
            <a:off x="576322" y="2994449"/>
            <a:ext cx="6564875" cy="4517537"/>
          </a:xfrm>
          <a:prstGeom prst="rect">
            <a:avLst/>
          </a:prstGeom>
          <a:ln>
            <a:solidFill>
              <a:schemeClr val="tx1"/>
            </a:solidFill>
          </a:ln>
        </p:spPr>
      </p:pic>
      <p:pic>
        <p:nvPicPr>
          <p:cNvPr id="7" name="Picture 6"/>
          <p:cNvPicPr/>
          <p:nvPr/>
        </p:nvPicPr>
        <p:blipFill rotWithShape="1">
          <a:blip r:embed="rId3"/>
          <a:srcRect t="49406" b="1545"/>
          <a:stretch/>
        </p:blipFill>
        <p:spPr>
          <a:xfrm>
            <a:off x="7347513" y="2994449"/>
            <a:ext cx="6564875" cy="4517536"/>
          </a:xfrm>
          <a:prstGeom prst="rect">
            <a:avLst/>
          </a:prstGeom>
          <a:ln>
            <a:solidFill>
              <a:schemeClr val="tx1"/>
            </a:solidFill>
          </a:ln>
        </p:spPr>
      </p:pic>
      <p:sp>
        <p:nvSpPr>
          <p:cNvPr id="8" name="Rectangle 7"/>
          <p:cNvSpPr/>
          <p:nvPr/>
        </p:nvSpPr>
        <p:spPr>
          <a:xfrm>
            <a:off x="648021" y="2159344"/>
            <a:ext cx="9155736" cy="523220"/>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Available to Billing and Unrestricted Providers </a:t>
            </a:r>
            <a:endParaRPr lang="en-US" sz="2800" dirty="0"/>
          </a:p>
        </p:txBody>
      </p:sp>
    </p:spTree>
    <p:extLst>
      <p:ext uri="{BB962C8B-B14F-4D97-AF65-F5344CB8AC3E}">
        <p14:creationId xmlns:p14="http://schemas.microsoft.com/office/powerpoint/2010/main" val="3458198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094874"/>
            <a:ext cx="13581063" cy="708525"/>
          </a:xfrm>
        </p:spPr>
        <p:txBody>
          <a:bodyPr/>
          <a:lstStyle/>
          <a:p>
            <a:r>
              <a:rPr lang="en-US" sz="4400" dirty="0"/>
              <a:t>Addendum – “Manager” </a:t>
            </a:r>
          </a:p>
        </p:txBody>
      </p:sp>
      <p:sp>
        <p:nvSpPr>
          <p:cNvPr id="3" name="Date Placeholder 2"/>
          <p:cNvSpPr>
            <a:spLocks noGrp="1"/>
          </p:cNvSpPr>
          <p:nvPr>
            <p:ph type="dt" sz="half" idx="10"/>
          </p:nvPr>
        </p:nvSpPr>
        <p:spPr/>
        <p:txBody>
          <a:bodyPr/>
          <a:lstStyle/>
          <a:p>
            <a:r>
              <a:rPr lang="en-US" dirty="0"/>
              <a:t>3/22/2018</a:t>
            </a:r>
          </a:p>
        </p:txBody>
      </p:sp>
      <p:pic>
        <p:nvPicPr>
          <p:cNvPr id="5" name="Picture 4"/>
          <p:cNvPicPr/>
          <p:nvPr/>
        </p:nvPicPr>
        <p:blipFill rotWithShape="1">
          <a:blip r:embed="rId3"/>
          <a:srcRect t="2" b="45152"/>
          <a:stretch/>
        </p:blipFill>
        <p:spPr>
          <a:xfrm>
            <a:off x="627926" y="2891854"/>
            <a:ext cx="6525228" cy="4724304"/>
          </a:xfrm>
          <a:prstGeom prst="rect">
            <a:avLst/>
          </a:prstGeom>
          <a:ln>
            <a:solidFill>
              <a:schemeClr val="tx1"/>
            </a:solidFill>
          </a:ln>
        </p:spPr>
      </p:pic>
      <p:pic>
        <p:nvPicPr>
          <p:cNvPr id="6" name="Picture 5"/>
          <p:cNvPicPr/>
          <p:nvPr/>
        </p:nvPicPr>
        <p:blipFill rotWithShape="1">
          <a:blip r:embed="rId3"/>
          <a:srcRect t="54565" b="-4426"/>
          <a:stretch/>
        </p:blipFill>
        <p:spPr>
          <a:xfrm>
            <a:off x="7435385" y="2891854"/>
            <a:ext cx="6525228" cy="4724304"/>
          </a:xfrm>
          <a:prstGeom prst="rect">
            <a:avLst/>
          </a:prstGeom>
          <a:ln>
            <a:solidFill>
              <a:schemeClr val="tx1"/>
            </a:solidFill>
          </a:ln>
        </p:spPr>
      </p:pic>
      <p:sp>
        <p:nvSpPr>
          <p:cNvPr id="7" name="Rectangle 6"/>
          <p:cNvSpPr/>
          <p:nvPr/>
        </p:nvSpPr>
        <p:spPr>
          <a:xfrm>
            <a:off x="648021" y="2159344"/>
            <a:ext cx="9155736" cy="523220"/>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Available to Billing and Unrestricted Providers </a:t>
            </a:r>
            <a:endParaRPr lang="en-US" sz="2800" dirty="0"/>
          </a:p>
        </p:txBody>
      </p:sp>
    </p:spTree>
    <p:extLst>
      <p:ext uri="{BB962C8B-B14F-4D97-AF65-F5344CB8AC3E}">
        <p14:creationId xmlns:p14="http://schemas.microsoft.com/office/powerpoint/2010/main" val="3458198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094874"/>
            <a:ext cx="13581063" cy="708525"/>
          </a:xfrm>
        </p:spPr>
        <p:txBody>
          <a:bodyPr/>
          <a:lstStyle/>
          <a:p>
            <a:r>
              <a:rPr lang="en-US" sz="4400" dirty="0"/>
              <a:t>Addendum – “BackDate Enrollment”</a:t>
            </a:r>
          </a:p>
        </p:txBody>
      </p:sp>
      <p:sp>
        <p:nvSpPr>
          <p:cNvPr id="3" name="Date Placeholder 2"/>
          <p:cNvSpPr>
            <a:spLocks noGrp="1"/>
          </p:cNvSpPr>
          <p:nvPr>
            <p:ph type="dt" sz="half" idx="10"/>
          </p:nvPr>
        </p:nvSpPr>
        <p:spPr/>
        <p:txBody>
          <a:bodyPr/>
          <a:lstStyle/>
          <a:p>
            <a:r>
              <a:rPr lang="en-US" dirty="0"/>
              <a:t>3/22/2018</a:t>
            </a:r>
          </a:p>
        </p:txBody>
      </p:sp>
      <p:pic>
        <p:nvPicPr>
          <p:cNvPr id="5" name="Picture 4"/>
          <p:cNvPicPr/>
          <p:nvPr/>
        </p:nvPicPr>
        <p:blipFill>
          <a:blip r:embed="rId2"/>
          <a:stretch>
            <a:fillRect/>
          </a:stretch>
        </p:blipFill>
        <p:spPr>
          <a:xfrm>
            <a:off x="603739" y="3031881"/>
            <a:ext cx="12565715" cy="4220952"/>
          </a:xfrm>
          <a:prstGeom prst="rect">
            <a:avLst/>
          </a:prstGeom>
          <a:ln>
            <a:solidFill>
              <a:schemeClr val="tx1"/>
            </a:solidFill>
          </a:ln>
        </p:spPr>
      </p:pic>
      <p:sp>
        <p:nvSpPr>
          <p:cNvPr id="6" name="Rectangle 5"/>
          <p:cNvSpPr/>
          <p:nvPr/>
        </p:nvSpPr>
        <p:spPr>
          <a:xfrm>
            <a:off x="648020" y="2159344"/>
            <a:ext cx="9581829" cy="523220"/>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Available to Billing, Unrestricted, and Rendering Providers </a:t>
            </a:r>
            <a:endParaRPr lang="en-US" sz="2800" dirty="0"/>
          </a:p>
        </p:txBody>
      </p:sp>
    </p:spTree>
    <p:extLst>
      <p:ext uri="{BB962C8B-B14F-4D97-AF65-F5344CB8AC3E}">
        <p14:creationId xmlns:p14="http://schemas.microsoft.com/office/powerpoint/2010/main" val="3458198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094874"/>
            <a:ext cx="13581063" cy="708525"/>
          </a:xfrm>
        </p:spPr>
        <p:txBody>
          <a:bodyPr/>
          <a:lstStyle/>
          <a:p>
            <a:r>
              <a:rPr lang="en-US" sz="4400" dirty="0"/>
              <a:t>Addendum – “Terminate Enrollment” </a:t>
            </a:r>
          </a:p>
        </p:txBody>
      </p:sp>
      <p:sp>
        <p:nvSpPr>
          <p:cNvPr id="3" name="Date Placeholder 2"/>
          <p:cNvSpPr>
            <a:spLocks noGrp="1"/>
          </p:cNvSpPr>
          <p:nvPr>
            <p:ph type="dt" sz="half" idx="10"/>
          </p:nvPr>
        </p:nvSpPr>
        <p:spPr/>
        <p:txBody>
          <a:bodyPr/>
          <a:lstStyle/>
          <a:p>
            <a:r>
              <a:rPr lang="en-US" dirty="0"/>
              <a:t>3/22/2018</a:t>
            </a:r>
          </a:p>
        </p:txBody>
      </p:sp>
      <p:pic>
        <p:nvPicPr>
          <p:cNvPr id="5" name="Picture 4"/>
          <p:cNvPicPr/>
          <p:nvPr/>
        </p:nvPicPr>
        <p:blipFill>
          <a:blip r:embed="rId2"/>
          <a:stretch>
            <a:fillRect/>
          </a:stretch>
        </p:blipFill>
        <p:spPr>
          <a:xfrm>
            <a:off x="674076" y="3019485"/>
            <a:ext cx="12771430" cy="4251429"/>
          </a:xfrm>
          <a:prstGeom prst="rect">
            <a:avLst/>
          </a:prstGeom>
          <a:ln>
            <a:solidFill>
              <a:schemeClr val="tx1"/>
            </a:solidFill>
          </a:ln>
        </p:spPr>
      </p:pic>
      <p:sp>
        <p:nvSpPr>
          <p:cNvPr id="6" name="Rectangle 5"/>
          <p:cNvSpPr/>
          <p:nvPr/>
        </p:nvSpPr>
        <p:spPr>
          <a:xfrm>
            <a:off x="648020" y="2159344"/>
            <a:ext cx="9562779" cy="523220"/>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Available to Billing, Unrestricted, and Rendering Providers </a:t>
            </a:r>
            <a:endParaRPr lang="en-US" sz="2800" dirty="0"/>
          </a:p>
        </p:txBody>
      </p:sp>
    </p:spTree>
    <p:extLst>
      <p:ext uri="{BB962C8B-B14F-4D97-AF65-F5344CB8AC3E}">
        <p14:creationId xmlns:p14="http://schemas.microsoft.com/office/powerpoint/2010/main" val="3458198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094874"/>
            <a:ext cx="13581063" cy="708525"/>
          </a:xfrm>
        </p:spPr>
        <p:txBody>
          <a:bodyPr/>
          <a:lstStyle/>
          <a:p>
            <a:r>
              <a:rPr lang="en-US" sz="4400" dirty="0"/>
              <a:t>Addendum – “Add Attachments”</a:t>
            </a:r>
          </a:p>
        </p:txBody>
      </p:sp>
      <p:sp>
        <p:nvSpPr>
          <p:cNvPr id="3" name="Date Placeholder 2"/>
          <p:cNvSpPr>
            <a:spLocks noGrp="1"/>
          </p:cNvSpPr>
          <p:nvPr>
            <p:ph type="dt" sz="half" idx="10"/>
          </p:nvPr>
        </p:nvSpPr>
        <p:spPr/>
        <p:txBody>
          <a:bodyPr/>
          <a:lstStyle/>
          <a:p>
            <a:r>
              <a:rPr lang="en-US" dirty="0"/>
              <a:t>3/22/2018</a:t>
            </a:r>
          </a:p>
        </p:txBody>
      </p:sp>
      <p:pic>
        <p:nvPicPr>
          <p:cNvPr id="5" name="Picture 4"/>
          <p:cNvPicPr/>
          <p:nvPr/>
        </p:nvPicPr>
        <p:blipFill>
          <a:blip r:embed="rId2"/>
          <a:stretch>
            <a:fillRect/>
          </a:stretch>
        </p:blipFill>
        <p:spPr>
          <a:xfrm>
            <a:off x="638163" y="3085350"/>
            <a:ext cx="12617143" cy="2880000"/>
          </a:xfrm>
          <a:prstGeom prst="rect">
            <a:avLst/>
          </a:prstGeom>
          <a:ln>
            <a:solidFill>
              <a:schemeClr val="tx1"/>
            </a:solidFill>
          </a:ln>
        </p:spPr>
      </p:pic>
      <p:sp>
        <p:nvSpPr>
          <p:cNvPr id="6" name="Rectangle 5"/>
          <p:cNvSpPr/>
          <p:nvPr/>
        </p:nvSpPr>
        <p:spPr>
          <a:xfrm>
            <a:off x="648020" y="2159344"/>
            <a:ext cx="9486579" cy="523220"/>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Available to Billing, Unrestricted, and Rendering Providers </a:t>
            </a:r>
            <a:endParaRPr lang="en-US" sz="2800" dirty="0"/>
          </a:p>
        </p:txBody>
      </p:sp>
    </p:spTree>
    <p:extLst>
      <p:ext uri="{BB962C8B-B14F-4D97-AF65-F5344CB8AC3E}">
        <p14:creationId xmlns:p14="http://schemas.microsoft.com/office/powerpoint/2010/main" val="3458198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a:xfrm>
            <a:off x="10764520" y="7627623"/>
            <a:ext cx="3413760" cy="438150"/>
          </a:xfrm>
        </p:spPr>
        <p:txBody>
          <a:bodyPr/>
          <a:lstStyle/>
          <a:p>
            <a:fld id="{CACB3E39-5571-0247-86B7-EF41C2ABA1DB}" type="slidenum">
              <a:rPr lang="en-US" smtClean="0"/>
              <a:pPr/>
              <a:t>36</a:t>
            </a:fld>
            <a:endParaRPr lang="en-US" dirty="0"/>
          </a:p>
        </p:txBody>
      </p:sp>
      <p:sp>
        <p:nvSpPr>
          <p:cNvPr id="9" name="Rectangle 2"/>
          <p:cNvSpPr>
            <a:spLocks noGrp="1" noChangeArrowheads="1"/>
          </p:cNvSpPr>
          <p:nvPr>
            <p:ph type="title"/>
          </p:nvPr>
        </p:nvSpPr>
        <p:spPr>
          <a:xfrm>
            <a:off x="625476" y="1595119"/>
            <a:ext cx="12604750" cy="725488"/>
          </a:xfrm>
          <a:noFill/>
        </p:spPr>
        <p:txBody>
          <a:bodyPr lIns="130622" tIns="65311" rIns="130622" bIns="65311"/>
          <a:lstStyle/>
          <a:p>
            <a:r>
              <a:rPr lang="en-US" sz="3100" dirty="0">
                <a:solidFill>
                  <a:srgbClr val="000000"/>
                </a:solidFill>
              </a:rPr>
              <a:t>New Mexico Medicaid Resources</a:t>
            </a:r>
            <a:endParaRPr lang="en-US" dirty="0"/>
          </a:p>
        </p:txBody>
      </p:sp>
      <p:sp>
        <p:nvSpPr>
          <p:cNvPr id="10" name="Rectangle 3"/>
          <p:cNvSpPr txBox="1">
            <a:spLocks noChangeArrowheads="1"/>
          </p:cNvSpPr>
          <p:nvPr/>
        </p:nvSpPr>
        <p:spPr bwMode="auto">
          <a:xfrm>
            <a:off x="687072" y="2320607"/>
            <a:ext cx="12543155" cy="5307016"/>
          </a:xfrm>
          <a:prstGeom prst="rect">
            <a:avLst/>
          </a:prstGeom>
          <a:solidFill>
            <a:schemeClr val="bg1"/>
          </a:solidFill>
          <a:ln w="9525">
            <a:noFill/>
            <a:miter lim="800000"/>
            <a:headEnd/>
            <a:tailEnd/>
          </a:ln>
          <a:effectLst/>
        </p:spPr>
        <p:txBody>
          <a:bodyPr vert="horz" wrap="square" lIns="91431" tIns="45716" rIns="91431" bIns="45716" numCol="1" anchor="t" anchorCtr="0" compatLnSpc="1">
            <a:prstTxWarp prst="textNoShape">
              <a:avLst/>
            </a:prstTxWarp>
          </a:bodyPr>
          <a:lstStyle/>
          <a:p>
            <a:pPr marL="457154" indent="-457154" defTabSz="653044">
              <a:lnSpc>
                <a:spcPct val="150000"/>
              </a:lnSpc>
              <a:spcBef>
                <a:spcPts val="600"/>
              </a:spcBef>
              <a:spcAft>
                <a:spcPts val="600"/>
              </a:spcAft>
              <a:buSzPct val="75000"/>
              <a:buFont typeface="Arial" panose="020B0604020202020204" pitchFamily="34" charset="0"/>
              <a:buChar char="•"/>
            </a:pPr>
            <a:r>
              <a:rPr lang="en-US" sz="1900" dirty="0">
                <a:solidFill>
                  <a:prstClr val="black"/>
                </a:solidFill>
              </a:rPr>
              <a:t>New Mexico Medicaid Online</a:t>
            </a:r>
          </a:p>
          <a:p>
            <a:pPr marL="853990" lvl="3" indent="-342866" defTabSz="653044">
              <a:lnSpc>
                <a:spcPct val="150000"/>
              </a:lnSpc>
              <a:spcBef>
                <a:spcPts val="600"/>
              </a:spcBef>
              <a:buSzPct val="75000"/>
            </a:pPr>
            <a:r>
              <a:rPr lang="en-US" sz="1900" dirty="0">
                <a:solidFill>
                  <a:prstClr val="black"/>
                </a:solidFill>
              </a:rPr>
              <a:t>Provider Information</a:t>
            </a:r>
          </a:p>
          <a:p>
            <a:pPr marL="853990" lvl="3" indent="-342866" defTabSz="653044">
              <a:lnSpc>
                <a:spcPct val="150000"/>
              </a:lnSpc>
              <a:spcBef>
                <a:spcPts val="600"/>
              </a:spcBef>
              <a:buSzPct val="75000"/>
            </a:pPr>
            <a:r>
              <a:rPr lang="en-US" sz="1900" dirty="0">
                <a:solidFill>
                  <a:prstClr val="black"/>
                </a:solidFill>
              </a:rPr>
              <a:t>Provider Login Screen Notices</a:t>
            </a:r>
          </a:p>
          <a:p>
            <a:pPr marL="853990" lvl="3" indent="-342866" defTabSz="653044">
              <a:lnSpc>
                <a:spcPct val="150000"/>
              </a:lnSpc>
              <a:spcBef>
                <a:spcPts val="600"/>
              </a:spcBef>
              <a:buSzPct val="75000"/>
            </a:pPr>
            <a:r>
              <a:rPr lang="en-US" sz="1900" dirty="0">
                <a:solidFill>
                  <a:prstClr val="black"/>
                </a:solidFill>
              </a:rPr>
              <a:t>Provider E-News Newsletters</a:t>
            </a:r>
          </a:p>
          <a:p>
            <a:pPr marL="457154" indent="-457154" defTabSz="653044">
              <a:lnSpc>
                <a:spcPct val="150000"/>
              </a:lnSpc>
              <a:spcBef>
                <a:spcPts val="600"/>
              </a:spcBef>
              <a:spcAft>
                <a:spcPts val="600"/>
              </a:spcAft>
              <a:buSzPct val="75000"/>
              <a:buFont typeface="Arial" panose="020B0604020202020204" pitchFamily="34" charset="0"/>
              <a:buChar char="•"/>
            </a:pPr>
            <a:r>
              <a:rPr lang="en-US" sz="1900" dirty="0">
                <a:solidFill>
                  <a:prstClr val="black"/>
                </a:solidFill>
              </a:rPr>
              <a:t>Medicaid Provider Relations Call Center</a:t>
            </a:r>
          </a:p>
          <a:p>
            <a:pPr marL="457154" indent="-457154" defTabSz="653044">
              <a:lnSpc>
                <a:spcPct val="150000"/>
              </a:lnSpc>
              <a:spcBef>
                <a:spcPts val="600"/>
              </a:spcBef>
              <a:spcAft>
                <a:spcPts val="600"/>
              </a:spcAft>
              <a:buSzPct val="75000"/>
              <a:buFont typeface="Arial" panose="020B0604020202020204" pitchFamily="34" charset="0"/>
              <a:buChar char="•"/>
            </a:pPr>
            <a:r>
              <a:rPr lang="en-US" sz="1900" dirty="0">
                <a:solidFill>
                  <a:prstClr val="black"/>
                </a:solidFill>
              </a:rPr>
              <a:t>Provider Communication Updates </a:t>
            </a:r>
          </a:p>
          <a:p>
            <a:pPr marL="457154" indent="-457154" defTabSz="653044">
              <a:lnSpc>
                <a:spcPct val="150000"/>
              </a:lnSpc>
              <a:spcBef>
                <a:spcPts val="600"/>
              </a:spcBef>
              <a:spcAft>
                <a:spcPts val="600"/>
              </a:spcAft>
              <a:buSzPct val="75000"/>
              <a:buFont typeface="Arial" panose="020B0604020202020204" pitchFamily="34" charset="0"/>
              <a:buChar char="•"/>
            </a:pPr>
            <a:r>
              <a:rPr lang="en-US" sz="1900" dirty="0">
                <a:solidFill>
                  <a:prstClr val="black"/>
                </a:solidFill>
              </a:rPr>
              <a:t>Provider Field Representative</a:t>
            </a:r>
          </a:p>
          <a:p>
            <a:pPr marL="457154" indent="-457154" defTabSz="653044">
              <a:lnSpc>
                <a:spcPct val="150000"/>
              </a:lnSpc>
              <a:spcBef>
                <a:spcPts val="600"/>
              </a:spcBef>
              <a:spcAft>
                <a:spcPts val="600"/>
              </a:spcAft>
              <a:buSzPct val="75000"/>
              <a:buFont typeface="Arial" panose="020B0604020202020204" pitchFamily="34" charset="0"/>
              <a:buChar char="•"/>
            </a:pPr>
            <a:r>
              <a:rPr lang="en-US" sz="1900" dirty="0">
                <a:solidFill>
                  <a:prstClr val="black"/>
                </a:solidFill>
              </a:rPr>
              <a:t>Provider Webinars</a:t>
            </a:r>
          </a:p>
          <a:p>
            <a:pPr marL="457154" indent="-457154" defTabSz="653044">
              <a:lnSpc>
                <a:spcPct val="150000"/>
              </a:lnSpc>
              <a:spcBef>
                <a:spcPts val="600"/>
              </a:spcBef>
              <a:spcAft>
                <a:spcPts val="600"/>
              </a:spcAft>
              <a:buSzPct val="75000"/>
              <a:buFont typeface="Arial" panose="020B0604020202020204" pitchFamily="34" charset="0"/>
              <a:buChar char="•"/>
            </a:pPr>
            <a:r>
              <a:rPr lang="en-US" sz="1900" dirty="0">
                <a:solidFill>
                  <a:prstClr val="black"/>
                </a:solidFill>
              </a:rPr>
              <a:t>Open Forums and Live Training Sessions</a:t>
            </a:r>
          </a:p>
          <a:p>
            <a:pPr algn="r" defTabSz="653044">
              <a:buSzPct val="75000"/>
            </a:pPr>
            <a:r>
              <a:rPr lang="en-US" sz="1900" i="1" dirty="0">
                <a:solidFill>
                  <a:prstClr val="black"/>
                </a:solidFill>
              </a:rPr>
              <a:t>Continued on next page . . . </a:t>
            </a:r>
            <a:endParaRPr lang="en-US" sz="1900" i="1" dirty="0">
              <a:solidFill>
                <a:srgbClr val="00837B">
                  <a:lumMod val="50000"/>
                </a:srgbClr>
              </a:solidFill>
            </a:endParaRPr>
          </a:p>
          <a:p>
            <a:pPr defTabSz="653044"/>
            <a:r>
              <a:rPr lang="en-US" sz="1900" dirty="0">
                <a:solidFill>
                  <a:srgbClr val="00837B">
                    <a:lumMod val="50000"/>
                  </a:srgbClr>
                </a:solidFill>
              </a:rPr>
              <a:t> </a:t>
            </a:r>
          </a:p>
          <a:p>
            <a:pPr marL="342866" indent="-342866" defTabSz="914309" fontAlgn="base">
              <a:lnSpc>
                <a:spcPct val="150000"/>
              </a:lnSpc>
              <a:spcBef>
                <a:spcPts val="600"/>
              </a:spcBef>
              <a:spcAft>
                <a:spcPts val="600"/>
              </a:spcAft>
              <a:buFont typeface="Arial" pitchFamily="34" charset="0"/>
              <a:buChar char="•"/>
              <a:defRPr/>
            </a:pPr>
            <a:endParaRPr lang="en-US" sz="1900" i="1" kern="0" dirty="0">
              <a:solidFill>
                <a:prstClr val="black"/>
              </a:solidFill>
            </a:endParaRPr>
          </a:p>
          <a:p>
            <a:pPr lvl="1" defTabSz="653044"/>
            <a:br>
              <a:rPr lang="en-US" sz="1900" dirty="0">
                <a:solidFill>
                  <a:prstClr val="black"/>
                </a:solidFill>
              </a:rPr>
            </a:br>
            <a:br>
              <a:rPr lang="en-US" sz="1900" dirty="0">
                <a:solidFill>
                  <a:prstClr val="black"/>
                </a:solidFill>
              </a:rPr>
            </a:br>
            <a:endParaRPr lang="en-US" sz="1900" dirty="0">
              <a:solidFill>
                <a:prstClr val="black"/>
              </a:solidFill>
            </a:endParaRPr>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defTabSz="653044"/>
            <a:endParaRPr lang="en-US" dirty="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defTabSz="653044"/>
            <a:endParaRPr lang="en-US" dirty="0">
              <a:solidFill>
                <a:srgbClr val="FFFFFE"/>
              </a:solidFill>
            </a:endParaRPr>
          </a:p>
        </p:txBody>
      </p:sp>
    </p:spTree>
    <p:extLst>
      <p:ext uri="{BB962C8B-B14F-4D97-AF65-F5344CB8AC3E}">
        <p14:creationId xmlns:p14="http://schemas.microsoft.com/office/powerpoint/2010/main" val="392628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37</a:t>
            </a:fld>
            <a:endParaRPr lang="en-US" dirty="0"/>
          </a:p>
        </p:txBody>
      </p:sp>
      <p:sp>
        <p:nvSpPr>
          <p:cNvPr id="9" name="Rectangle 2"/>
          <p:cNvSpPr>
            <a:spLocks noGrp="1" noChangeArrowheads="1"/>
          </p:cNvSpPr>
          <p:nvPr>
            <p:ph type="title"/>
          </p:nvPr>
        </p:nvSpPr>
        <p:spPr>
          <a:xfrm>
            <a:off x="625476" y="1511303"/>
            <a:ext cx="12604750" cy="887411"/>
          </a:xfrm>
          <a:noFill/>
        </p:spPr>
        <p:txBody>
          <a:bodyPr/>
          <a:lstStyle/>
          <a:p>
            <a:r>
              <a:rPr lang="en-US" sz="3100" dirty="0"/>
              <a:t>New Mexico Medicaid Resources </a:t>
            </a:r>
            <a:r>
              <a:rPr lang="en-US" sz="2900" i="1" dirty="0"/>
              <a:t>Continued</a:t>
            </a:r>
          </a:p>
        </p:txBody>
      </p:sp>
      <p:sp>
        <p:nvSpPr>
          <p:cNvPr id="10" name="Rectangle 3"/>
          <p:cNvSpPr txBox="1">
            <a:spLocks noChangeArrowheads="1"/>
          </p:cNvSpPr>
          <p:nvPr/>
        </p:nvSpPr>
        <p:spPr bwMode="auto">
          <a:xfrm>
            <a:off x="687072" y="2320605"/>
            <a:ext cx="12543155" cy="5166046"/>
          </a:xfrm>
          <a:prstGeom prst="rect">
            <a:avLst/>
          </a:prstGeom>
          <a:solidFill>
            <a:schemeClr val="bg1"/>
          </a:solidFill>
          <a:ln w="9525">
            <a:noFill/>
            <a:miter lim="800000"/>
            <a:headEnd/>
            <a:tailEnd/>
          </a:ln>
          <a:effectLst/>
        </p:spPr>
        <p:txBody>
          <a:bodyPr vert="horz" wrap="square" lIns="91427" tIns="45713" rIns="91427" bIns="45713" numCol="1" anchor="t" anchorCtr="0" compatLnSpc="1">
            <a:prstTxWarp prst="textNoShape">
              <a:avLst/>
            </a:prstTxWarp>
          </a:bodyPr>
          <a:lstStyle/>
          <a:p>
            <a:r>
              <a:rPr lang="en-US" sz="1100" b="1" dirty="0"/>
              <a:t>New Mexico Medicaid Portal </a:t>
            </a:r>
            <a:r>
              <a:rPr lang="en-US" sz="1100" dirty="0"/>
              <a:t>– </a:t>
            </a:r>
            <a:r>
              <a:rPr lang="en-US" sz="1100" dirty="0">
                <a:hlinkClick r:id="rId3"/>
              </a:rPr>
              <a:t>https://nmmedicaid.portal.conduent.com/static/index.htm</a:t>
            </a:r>
            <a:r>
              <a:rPr lang="en-US" sz="1100" dirty="0"/>
              <a:t> </a:t>
            </a:r>
          </a:p>
          <a:p>
            <a:r>
              <a:rPr lang="en-US" sz="1100" dirty="0"/>
              <a:t>Claim Inquiries, Eligibility Verification, Electronic Claim Submission, Provider Manuals, E-News</a:t>
            </a:r>
          </a:p>
          <a:p>
            <a:endParaRPr lang="en-US" sz="1100" dirty="0"/>
          </a:p>
          <a:p>
            <a:r>
              <a:rPr lang="en-US" sz="1100" b="1" dirty="0"/>
              <a:t>NM Health Care Authority  </a:t>
            </a:r>
            <a:r>
              <a:rPr lang="en-US" sz="1100" dirty="0"/>
              <a:t>– </a:t>
            </a:r>
            <a:r>
              <a:rPr lang="en-US" sz="1100" dirty="0">
                <a:hlinkClick r:id="rId4"/>
              </a:rPr>
              <a:t>http://www.hca.nm.gov</a:t>
            </a:r>
            <a:r>
              <a:rPr lang="en-US" sz="1100" dirty="0"/>
              <a:t> </a:t>
            </a:r>
          </a:p>
          <a:p>
            <a:r>
              <a:rPr lang="en-US" sz="1100" dirty="0"/>
              <a:t>Supplements, Memos, Provider Billing Packets and Policy</a:t>
            </a:r>
          </a:p>
          <a:p>
            <a:endParaRPr lang="en-US" sz="1100" dirty="0"/>
          </a:p>
          <a:p>
            <a:r>
              <a:rPr lang="en-US" sz="1100" b="1" dirty="0">
                <a:cs typeface="Arial" panose="020B0604020202020204" pitchFamily="34" charset="0"/>
              </a:rPr>
              <a:t>Medical Assistance Division </a:t>
            </a:r>
            <a:r>
              <a:rPr lang="en-US" sz="1100" dirty="0">
                <a:cs typeface="Arial" panose="020B0604020202020204" pitchFamily="34" charset="0"/>
              </a:rPr>
              <a:t>– PE Program Staff – </a:t>
            </a:r>
            <a:r>
              <a:rPr lang="en-US" sz="1100" dirty="0">
                <a:cs typeface="Arial" panose="020B0604020202020204" pitchFamily="34" charset="0"/>
                <a:hlinkClick r:id="rId5"/>
              </a:rPr>
              <a:t>HSD.PEDeterminers@state.nm.us</a:t>
            </a:r>
            <a:endParaRPr lang="en-US" sz="1100" dirty="0">
              <a:cs typeface="Arial" panose="020B0604020202020204" pitchFamily="34" charset="0"/>
            </a:endParaRPr>
          </a:p>
          <a:p>
            <a:r>
              <a:rPr lang="en-US" sz="1100" dirty="0">
                <a:cs typeface="Arial" panose="020B0604020202020204" pitchFamily="34" charset="0"/>
              </a:rPr>
              <a:t>Assistance with PE Applications, PE Determinations, MAD 070, PE Training, PE Certification </a:t>
            </a:r>
          </a:p>
          <a:p>
            <a:endParaRPr lang="en-US" sz="1100" dirty="0"/>
          </a:p>
          <a:p>
            <a:r>
              <a:rPr lang="en-US" sz="1100" b="1" dirty="0"/>
              <a:t>Consolidated Customer Service Call Center </a:t>
            </a:r>
            <a:r>
              <a:rPr lang="en-US" sz="1100" dirty="0"/>
              <a:t>– (800) 299 - 7304</a:t>
            </a:r>
          </a:p>
          <a:p>
            <a:r>
              <a:rPr lang="en-US" sz="1100" dirty="0"/>
              <a:t>Claim Status, Eligibility, Prior Authorization, Medicaid Updates</a:t>
            </a:r>
          </a:p>
          <a:p>
            <a:endParaRPr lang="en-US" sz="1100" dirty="0"/>
          </a:p>
          <a:p>
            <a:r>
              <a:rPr lang="en-US" sz="1100" b="1" dirty="0"/>
              <a:t>Conduent Provider Relations Helpdesk </a:t>
            </a:r>
            <a:r>
              <a:rPr lang="en-US" sz="1100" dirty="0"/>
              <a:t>– </a:t>
            </a:r>
            <a:r>
              <a:rPr lang="en-US" sz="1100" dirty="0">
                <a:hlinkClick r:id="rId6"/>
              </a:rPr>
              <a:t>NMProviderSUPPORT@conduent.com </a:t>
            </a:r>
            <a:endParaRPr lang="en-US" sz="1100" dirty="0"/>
          </a:p>
          <a:p>
            <a:r>
              <a:rPr lang="en-US" sz="1100" dirty="0"/>
              <a:t>Claim research assistance and general Medicaid inquiries</a:t>
            </a:r>
          </a:p>
          <a:p>
            <a:endParaRPr lang="en-US" sz="1100" dirty="0"/>
          </a:p>
          <a:p>
            <a:r>
              <a:rPr lang="en-US" sz="1100" b="1" dirty="0"/>
              <a:t>Conduent HIPAA Helpdesk </a:t>
            </a:r>
            <a:r>
              <a:rPr lang="en-US" sz="1100" dirty="0"/>
              <a:t>– </a:t>
            </a:r>
            <a:r>
              <a:rPr lang="en-US" sz="1100" dirty="0">
                <a:hlinkClick r:id="rId7"/>
              </a:rPr>
              <a:t>HIPAA.DeskNM@hsd.nm.gov</a:t>
            </a:r>
            <a:r>
              <a:rPr lang="en-US" sz="1100" dirty="0"/>
              <a:t> </a:t>
            </a:r>
            <a:br>
              <a:rPr lang="en-US" sz="1100" dirty="0"/>
            </a:br>
            <a:r>
              <a:rPr lang="en-US" sz="1100" dirty="0"/>
              <a:t>Assistance on NM Web Portal, EDI inquiries, and Online Claim Submission with DDE (Direct Data Entry)</a:t>
            </a:r>
          </a:p>
          <a:p>
            <a:endParaRPr lang="en-US" sz="1100" dirty="0"/>
          </a:p>
          <a:p>
            <a:r>
              <a:rPr lang="en-US" sz="1100" b="1" dirty="0"/>
              <a:t>Conduent Provider Enrollment Helpdesk </a:t>
            </a:r>
            <a:r>
              <a:rPr lang="en-US" sz="1100" dirty="0"/>
              <a:t>- </a:t>
            </a:r>
            <a:r>
              <a:rPr lang="en-US" sz="1100" dirty="0">
                <a:hlinkClick r:id="rId6"/>
              </a:rPr>
              <a:t>NMProviderSUPPORT@conduent.com </a:t>
            </a:r>
            <a:endParaRPr lang="en-US" sz="1100" dirty="0"/>
          </a:p>
          <a:p>
            <a:r>
              <a:rPr lang="en-US" sz="1100" dirty="0"/>
              <a:t>Provider Enrollment Applications, Forms &amp; Instructions</a:t>
            </a:r>
          </a:p>
          <a:p>
            <a:endParaRPr lang="en-US" sz="1100" dirty="0"/>
          </a:p>
          <a:p>
            <a:r>
              <a:rPr lang="en-US" sz="1100" b="1" dirty="0"/>
              <a:t>Medical Assistance Division, Program Rules </a:t>
            </a:r>
            <a:r>
              <a:rPr lang="en-US" sz="1100" dirty="0"/>
              <a:t>– </a:t>
            </a:r>
            <a:r>
              <a:rPr lang="en-US" sz="1100" dirty="0">
                <a:hlinkClick r:id="rId8"/>
              </a:rPr>
              <a:t>http://www.hca.nm.gov/providers/rules-nm-administrative-code/</a:t>
            </a:r>
            <a:r>
              <a:rPr lang="en-US" sz="1100" dirty="0"/>
              <a:t> </a:t>
            </a:r>
          </a:p>
          <a:p>
            <a:r>
              <a:rPr lang="en-US" sz="1100" dirty="0"/>
              <a:t>NMAC for Programs administered by the Medical Assistance Division</a:t>
            </a:r>
            <a:br>
              <a:rPr lang="en-US" sz="1100" dirty="0"/>
            </a:br>
            <a:br>
              <a:rPr lang="en-US" sz="1100" dirty="0"/>
            </a:br>
            <a:r>
              <a:rPr lang="en-US" sz="1100" b="1" dirty="0"/>
              <a:t>Yes New Mexico - </a:t>
            </a:r>
            <a:r>
              <a:rPr lang="en-US" sz="1100" dirty="0">
                <a:hlinkClick r:id="rId9"/>
              </a:rPr>
              <a:t>https://www.yes.state.nm.us/yesnm/home/index</a:t>
            </a:r>
            <a:br>
              <a:rPr lang="en-US" sz="1100" dirty="0"/>
            </a:br>
            <a:r>
              <a:rPr lang="en-US" sz="1100" dirty="0"/>
              <a:t>Apply, check, update, or renew Medical Assistance (Medicaid) benefits</a:t>
            </a:r>
          </a:p>
          <a:p>
            <a:endParaRPr lang="en-US" sz="1000" dirty="0"/>
          </a:p>
          <a:p>
            <a:br>
              <a:rPr lang="en-US" sz="1000" dirty="0"/>
            </a:br>
            <a:br>
              <a:rPr lang="en-US" sz="1000" dirty="0"/>
            </a:br>
            <a:endParaRPr lang="en-US" sz="1000" dirty="0"/>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27" tIns="45713" rIns="91427" bIns="45713" rtlCol="0" anchor="ctr"/>
          <a:lstStyle/>
          <a:p>
            <a:pPr algn="ctr"/>
            <a:endParaRPr lang="en-US" dirty="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427" tIns="45713" rIns="91427" bIns="45713" rtlCol="0" anchor="ctr"/>
          <a:lstStyle/>
          <a:p>
            <a:pPr algn="ctr"/>
            <a:endParaRPr lang="en-US" dirty="0">
              <a:solidFill>
                <a:srgbClr val="FFFFFE"/>
              </a:solidFill>
            </a:endParaRPr>
          </a:p>
        </p:txBody>
      </p:sp>
    </p:spTree>
    <p:extLst>
      <p:ext uri="{BB962C8B-B14F-4D97-AF65-F5344CB8AC3E}">
        <p14:creationId xmlns:p14="http://schemas.microsoft.com/office/powerpoint/2010/main" val="397932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342" y="706734"/>
            <a:ext cx="13581063" cy="1371600"/>
          </a:xfrm>
        </p:spPr>
        <p:txBody>
          <a:bodyPr/>
          <a:lstStyle/>
          <a:p>
            <a:br>
              <a:rPr lang="en-US" sz="4400" dirty="0"/>
            </a:br>
            <a:r>
              <a:rPr lang="en-US" sz="4400" dirty="0"/>
              <a:t>Advantage of Submitting Updates Online</a:t>
            </a:r>
          </a:p>
        </p:txBody>
      </p:sp>
      <p:sp>
        <p:nvSpPr>
          <p:cNvPr id="3" name="Date Placeholder 2"/>
          <p:cNvSpPr>
            <a:spLocks noGrp="1"/>
          </p:cNvSpPr>
          <p:nvPr>
            <p:ph type="dt" sz="half" idx="10"/>
          </p:nvPr>
        </p:nvSpPr>
        <p:spPr/>
        <p:txBody>
          <a:bodyPr/>
          <a:lstStyle/>
          <a:p>
            <a:r>
              <a:rPr lang="en-US" dirty="0"/>
              <a:t>3/22/2018</a:t>
            </a:r>
          </a:p>
        </p:txBody>
      </p:sp>
      <p:sp>
        <p:nvSpPr>
          <p:cNvPr id="4" name="Text Placeholder 3"/>
          <p:cNvSpPr>
            <a:spLocks noGrp="1"/>
          </p:cNvSpPr>
          <p:nvPr>
            <p:ph type="body" sz="quarter" idx="13"/>
          </p:nvPr>
        </p:nvSpPr>
        <p:spPr>
          <a:xfrm>
            <a:off x="520699" y="2377440"/>
            <a:ext cx="13542393" cy="3934460"/>
          </a:xfrm>
        </p:spPr>
        <p:txBody>
          <a:bodyPr/>
          <a:lstStyle/>
          <a:p>
            <a:pPr marL="342900" indent="-342900">
              <a:buFont typeface="Arial" panose="020B0604020202020204" pitchFamily="34" charset="0"/>
              <a:buChar char="•"/>
            </a:pPr>
            <a:r>
              <a:rPr lang="en-US" dirty="0"/>
              <a:t>Previously, providers were required to manually complete the MAD 304/Provider Update form and submit to Conduent via US Mail, fax, or in person.  This could take up to 10 business days to process. </a:t>
            </a:r>
          </a:p>
          <a:p>
            <a:pPr marL="342900" indent="-342900">
              <a:buFont typeface="Arial" panose="020B0604020202020204" pitchFamily="34" charset="0"/>
              <a:buChar char="•"/>
            </a:pPr>
            <a:r>
              <a:rPr lang="en-US" dirty="0"/>
              <a:t>Submitting update requests online significantly reduces the processing time; within 5 business days to process.  </a:t>
            </a:r>
          </a:p>
          <a:p>
            <a:pPr marL="342900" indent="-342900">
              <a:buFont typeface="Arial" panose="020B0604020202020204" pitchFamily="34" charset="0"/>
              <a:buChar char="•"/>
            </a:pPr>
            <a:r>
              <a:rPr lang="en-US" dirty="0"/>
              <a:t>Using the online form will ensure that providers are using the most up-to-date version for update requests. This will reduce delays in processing of the update.   </a:t>
            </a:r>
          </a:p>
        </p:txBody>
      </p:sp>
    </p:spTree>
    <p:extLst>
      <p:ext uri="{BB962C8B-B14F-4D97-AF65-F5344CB8AC3E}">
        <p14:creationId xmlns:p14="http://schemas.microsoft.com/office/powerpoint/2010/main" val="126742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5104" y="7584831"/>
            <a:ext cx="1385195" cy="438150"/>
          </a:xfrm>
        </p:spPr>
        <p:txBody>
          <a:bodyPr/>
          <a:lstStyle/>
          <a:p>
            <a:fld id="{7EC25323-3AEE-4747-88D5-B4A8E754FDFB}" type="datetime4">
              <a:rPr lang="en-US" smtClean="0"/>
              <a:pPr/>
              <a:t>August 20, 2024</a:t>
            </a:fld>
            <a:endParaRPr lang="en-US" dirty="0"/>
          </a:p>
        </p:txBody>
      </p:sp>
      <p:sp>
        <p:nvSpPr>
          <p:cNvPr id="31" name="Footer Placeholder 2"/>
          <p:cNvSpPr>
            <a:spLocks noGrp="1"/>
          </p:cNvSpPr>
          <p:nvPr>
            <p:ph type="ftr" sz="quarter" idx="11"/>
          </p:nvPr>
        </p:nvSpPr>
        <p:spPr>
          <a:xfrm>
            <a:off x="1860299" y="7595072"/>
            <a:ext cx="7514965" cy="438150"/>
          </a:xfrm>
        </p:spPr>
        <p:txBody>
          <a:bodyPr/>
          <a:lstStyle/>
          <a:p>
            <a:r>
              <a:rPr lang="en-US" dirty="0"/>
              <a:t>Conduent internal use only</a:t>
            </a:r>
          </a:p>
        </p:txBody>
      </p:sp>
      <p:sp>
        <p:nvSpPr>
          <p:cNvPr id="32" name="Slide Number Placeholder 3"/>
          <p:cNvSpPr>
            <a:spLocks noGrp="1"/>
          </p:cNvSpPr>
          <p:nvPr>
            <p:ph type="sldNum" sz="quarter" idx="12"/>
          </p:nvPr>
        </p:nvSpPr>
        <p:spPr>
          <a:xfrm>
            <a:off x="10762104" y="7584048"/>
            <a:ext cx="3413760" cy="438150"/>
          </a:xfrm>
        </p:spPr>
        <p:txBody>
          <a:bodyPr/>
          <a:lstStyle/>
          <a:p>
            <a:fld id="{CACB3E39-5571-0247-86B7-EF41C2ABA1DB}" type="slidenum">
              <a:rPr lang="en-US" smtClean="0"/>
              <a:pPr/>
              <a:t>5</a:t>
            </a:fld>
            <a:endParaRPr lang="en-US" dirty="0"/>
          </a:p>
        </p:txBody>
      </p:sp>
      <p:sp>
        <p:nvSpPr>
          <p:cNvPr id="9" name="Rectangle 2"/>
          <p:cNvSpPr>
            <a:spLocks noGrp="1" noChangeArrowheads="1"/>
          </p:cNvSpPr>
          <p:nvPr>
            <p:ph type="title"/>
          </p:nvPr>
        </p:nvSpPr>
        <p:spPr>
          <a:xfrm>
            <a:off x="623059" y="1323201"/>
            <a:ext cx="10139045" cy="725488"/>
          </a:xfrm>
          <a:noFill/>
        </p:spPr>
        <p:txBody>
          <a:bodyPr/>
          <a:lstStyle/>
          <a:p>
            <a:r>
              <a:rPr lang="en-US" sz="4400" dirty="0"/>
              <a:t>New Mexico Medicaid Web Portal Login </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059" y="2682198"/>
            <a:ext cx="8382000" cy="49196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064384" y="2820471"/>
            <a:ext cx="2514600" cy="307777"/>
          </a:xfrm>
          <a:prstGeom prst="rect">
            <a:avLst/>
          </a:prstGeom>
          <a:solidFill>
            <a:schemeClr val="bg1"/>
          </a:solidFill>
          <a:ln w="25400">
            <a:solidFill>
              <a:srgbClr val="C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rPr>
              <a:t>Non-Secure Features</a:t>
            </a:r>
          </a:p>
        </p:txBody>
      </p:sp>
      <p:sp>
        <p:nvSpPr>
          <p:cNvPr id="12" name="Oval 6"/>
          <p:cNvSpPr>
            <a:spLocks noChangeArrowheads="1"/>
          </p:cNvSpPr>
          <p:nvPr/>
        </p:nvSpPr>
        <p:spPr bwMode="auto">
          <a:xfrm>
            <a:off x="363129" y="3497546"/>
            <a:ext cx="1613795" cy="1143000"/>
          </a:xfrm>
          <a:prstGeom prst="ellipse">
            <a:avLst/>
          </a:prstGeom>
          <a:noFill/>
          <a:ln w="25400" cap="flat" cmpd="sng" algn="ctr">
            <a:solidFill>
              <a:srgbClr val="C00000"/>
            </a:solidFill>
            <a:prstDash val="soli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3" name="Line 7"/>
          <p:cNvSpPr>
            <a:spLocks noChangeShapeType="1"/>
          </p:cNvSpPr>
          <p:nvPr/>
        </p:nvSpPr>
        <p:spPr bwMode="auto">
          <a:xfrm flipH="1">
            <a:off x="1708483" y="3138036"/>
            <a:ext cx="380415" cy="375186"/>
          </a:xfrm>
          <a:prstGeom prst="line">
            <a:avLst/>
          </a:prstGeom>
          <a:noFill/>
          <a:ln w="25400" cap="flat" cmpd="sng" algn="ctr">
            <a:solidFill>
              <a:srgbClr val="C00000"/>
            </a:solidFill>
            <a:prstDash val="solid"/>
            <a:headEnd/>
            <a:tailEnd type="triangle" w="med" len="med"/>
          </a:ln>
          <a:effectLst>
            <a:outerShdw blurRad="40000" dist="20000" dir="5400000" rotWithShape="0">
              <a:srgbClr val="000000">
                <a:alpha val="38000"/>
              </a:srgbClr>
            </a:outerShdw>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2" name="TextBox 1"/>
          <p:cNvSpPr txBox="1"/>
          <p:nvPr/>
        </p:nvSpPr>
        <p:spPr>
          <a:xfrm>
            <a:off x="540028" y="2116480"/>
            <a:ext cx="8696611" cy="400110"/>
          </a:xfrm>
          <a:prstGeom prst="rect">
            <a:avLst/>
          </a:prstGeom>
          <a:noFill/>
        </p:spPr>
        <p:txBody>
          <a:bodyPr wrap="none" rtlCol="0">
            <a:spAutoFit/>
          </a:bodyPr>
          <a:lstStyle/>
          <a:p>
            <a:r>
              <a:rPr lang="en-US" sz="2000" dirty="0"/>
              <a:t>Log in at: </a:t>
            </a:r>
            <a:r>
              <a:rPr lang="en-US" sz="2000" dirty="0">
                <a:hlinkClick r:id="rId4"/>
              </a:rPr>
              <a:t>https://nmmedicaid.portal.conduent.com/static/providerlogin.htm</a:t>
            </a:r>
            <a:r>
              <a:rPr lang="en-US" sz="2000" dirty="0"/>
              <a:t>  </a:t>
            </a:r>
          </a:p>
        </p:txBody>
      </p:sp>
    </p:spTree>
    <p:extLst>
      <p:ext uri="{BB962C8B-B14F-4D97-AF65-F5344CB8AC3E}">
        <p14:creationId xmlns:p14="http://schemas.microsoft.com/office/powerpoint/2010/main" val="3362779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C26948-FE54-4500-88FE-3402C27E1233}"/>
              </a:ext>
            </a:extLst>
          </p:cNvPr>
          <p:cNvPicPr>
            <a:picLocks noChangeAspect="1"/>
          </p:cNvPicPr>
          <p:nvPr/>
        </p:nvPicPr>
        <p:blipFill>
          <a:blip r:embed="rId3"/>
          <a:stretch>
            <a:fillRect/>
          </a:stretch>
        </p:blipFill>
        <p:spPr>
          <a:xfrm>
            <a:off x="604535" y="2584382"/>
            <a:ext cx="9516803" cy="5000450"/>
          </a:xfrm>
          <a:prstGeom prst="rect">
            <a:avLst/>
          </a:prstGeom>
        </p:spPr>
      </p:pic>
      <p:sp>
        <p:nvSpPr>
          <p:cNvPr id="30" name="Date Placeholder 1"/>
          <p:cNvSpPr>
            <a:spLocks noGrp="1"/>
          </p:cNvSpPr>
          <p:nvPr>
            <p:ph type="dt" sz="half" idx="10"/>
          </p:nvPr>
        </p:nvSpPr>
        <p:spPr>
          <a:xfrm>
            <a:off x="475104" y="7584831"/>
            <a:ext cx="1385195" cy="438150"/>
          </a:xfrm>
        </p:spPr>
        <p:txBody>
          <a:bodyPr/>
          <a:lstStyle/>
          <a:p>
            <a:fld id="{7EC25323-3AEE-4747-88D5-B4A8E754FDFB}" type="datetime4">
              <a:rPr lang="en-US" smtClean="0"/>
              <a:pPr/>
              <a:t>August 20, 2024</a:t>
            </a:fld>
            <a:endParaRPr lang="en-US" dirty="0"/>
          </a:p>
        </p:txBody>
      </p:sp>
      <p:sp>
        <p:nvSpPr>
          <p:cNvPr id="31" name="Footer Placeholder 2"/>
          <p:cNvSpPr>
            <a:spLocks noGrp="1"/>
          </p:cNvSpPr>
          <p:nvPr>
            <p:ph type="ftr" sz="quarter" idx="11"/>
          </p:nvPr>
        </p:nvSpPr>
        <p:spPr>
          <a:xfrm>
            <a:off x="1860299" y="7595072"/>
            <a:ext cx="7514965" cy="438150"/>
          </a:xfrm>
        </p:spPr>
        <p:txBody>
          <a:bodyPr/>
          <a:lstStyle/>
          <a:p>
            <a:r>
              <a:rPr lang="en-US" dirty="0"/>
              <a:t>Conduent internal use only</a:t>
            </a:r>
          </a:p>
        </p:txBody>
      </p:sp>
      <p:sp>
        <p:nvSpPr>
          <p:cNvPr id="32" name="Slide Number Placeholder 3"/>
          <p:cNvSpPr>
            <a:spLocks noGrp="1"/>
          </p:cNvSpPr>
          <p:nvPr>
            <p:ph type="sldNum" sz="quarter" idx="12"/>
          </p:nvPr>
        </p:nvSpPr>
        <p:spPr>
          <a:xfrm>
            <a:off x="10762104" y="7584048"/>
            <a:ext cx="3413760" cy="438150"/>
          </a:xfrm>
        </p:spPr>
        <p:txBody>
          <a:bodyPr/>
          <a:lstStyle/>
          <a:p>
            <a:fld id="{CACB3E39-5571-0247-86B7-EF41C2ABA1DB}" type="slidenum">
              <a:rPr lang="en-US" smtClean="0"/>
              <a:pPr/>
              <a:t>6</a:t>
            </a:fld>
            <a:endParaRPr lang="en-US" dirty="0"/>
          </a:p>
        </p:txBody>
      </p:sp>
      <p:sp>
        <p:nvSpPr>
          <p:cNvPr id="9" name="Rectangle 2"/>
          <p:cNvSpPr>
            <a:spLocks noGrp="1" noChangeArrowheads="1"/>
          </p:cNvSpPr>
          <p:nvPr>
            <p:ph type="title"/>
          </p:nvPr>
        </p:nvSpPr>
        <p:spPr>
          <a:xfrm>
            <a:off x="623059" y="1323201"/>
            <a:ext cx="10139045" cy="725488"/>
          </a:xfrm>
          <a:noFill/>
        </p:spPr>
        <p:txBody>
          <a:bodyPr/>
          <a:lstStyle/>
          <a:p>
            <a:r>
              <a:rPr lang="en-US" sz="4400" dirty="0"/>
              <a:t>New Mexico Medicaid Web Portal Login </a:t>
            </a:r>
          </a:p>
        </p:txBody>
      </p:sp>
      <p:sp>
        <p:nvSpPr>
          <p:cNvPr id="18" name="TextBox 17"/>
          <p:cNvSpPr txBox="1"/>
          <p:nvPr/>
        </p:nvSpPr>
        <p:spPr>
          <a:xfrm>
            <a:off x="7315200" y="3181757"/>
            <a:ext cx="1921438" cy="523220"/>
          </a:xfrm>
          <a:prstGeom prst="rect">
            <a:avLst/>
          </a:prstGeom>
          <a:solidFill>
            <a:schemeClr val="bg1"/>
          </a:solidFill>
          <a:ln w="25400">
            <a:solidFill>
              <a:srgbClr val="C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rPr>
              <a:t>Secure Features requires login</a:t>
            </a:r>
          </a:p>
        </p:txBody>
      </p:sp>
      <p:sp>
        <p:nvSpPr>
          <p:cNvPr id="19" name="Oval 6"/>
          <p:cNvSpPr>
            <a:spLocks noChangeArrowheads="1"/>
          </p:cNvSpPr>
          <p:nvPr/>
        </p:nvSpPr>
        <p:spPr bwMode="auto">
          <a:xfrm>
            <a:off x="7086600" y="3954796"/>
            <a:ext cx="3034737" cy="2438400"/>
          </a:xfrm>
          <a:prstGeom prst="ellipse">
            <a:avLst/>
          </a:prstGeom>
          <a:noFill/>
          <a:ln w="25400" cap="flat" cmpd="sng" algn="ctr">
            <a:solidFill>
              <a:srgbClr val="C00000"/>
            </a:solidFill>
            <a:prstDash val="soli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6" name="TextBox 15"/>
          <p:cNvSpPr txBox="1"/>
          <p:nvPr/>
        </p:nvSpPr>
        <p:spPr>
          <a:xfrm>
            <a:off x="9909810" y="2733516"/>
            <a:ext cx="4093269" cy="738664"/>
          </a:xfrm>
          <a:prstGeom prst="rect">
            <a:avLst/>
          </a:prstGeom>
          <a:solidFill>
            <a:schemeClr val="bg1"/>
          </a:solidFill>
          <a:ln w="25400">
            <a:solidFill>
              <a:srgbClr val="C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rPr>
              <a:t>Master Administrators (MA)</a:t>
            </a:r>
            <a:r>
              <a:rPr kumimoji="0" lang="en-US" sz="1400" b="0" i="0" u="none" strike="noStrike" kern="0" cap="none" spc="0" normalizeH="0" noProof="0" dirty="0">
                <a:ln>
                  <a:noFill/>
                </a:ln>
                <a:solidFill>
                  <a:srgbClr val="000000"/>
                </a:solidFill>
                <a:effectLst/>
                <a:uLnTx/>
                <a:uFillTx/>
              </a:rPr>
              <a:t> are the only users </a:t>
            </a:r>
            <a:r>
              <a:rPr lang="en-US" sz="1400" kern="0" dirty="0">
                <a:solidFill>
                  <a:srgbClr val="000000"/>
                </a:solidFill>
              </a:rPr>
              <a:t>who</a:t>
            </a:r>
            <a:r>
              <a:rPr kumimoji="0" lang="en-US" sz="1400" b="0" i="0" u="none" strike="noStrike" kern="0" cap="none" spc="0" normalizeH="0" noProof="0" dirty="0">
                <a:ln>
                  <a:noFill/>
                </a:ln>
                <a:solidFill>
                  <a:srgbClr val="000000"/>
                </a:solidFill>
                <a:effectLst/>
                <a:uLnTx/>
                <a:uFillTx/>
              </a:rPr>
              <a:t> can initially access the Provider Update section as well as assign User Rights to others.  </a:t>
            </a:r>
            <a:endParaRPr kumimoji="0" lang="en-US" sz="1400" b="0" i="0" u="none" strike="noStrike" kern="0" cap="none" spc="0" normalizeH="0" baseline="0" noProof="0" dirty="0">
              <a:ln>
                <a:noFill/>
              </a:ln>
              <a:solidFill>
                <a:srgbClr val="000000"/>
              </a:solidFill>
              <a:effectLst/>
              <a:uLnTx/>
              <a:uFillTx/>
            </a:endParaRPr>
          </a:p>
        </p:txBody>
      </p:sp>
      <p:sp>
        <p:nvSpPr>
          <p:cNvPr id="20" name="TextBox 19"/>
          <p:cNvSpPr txBox="1"/>
          <p:nvPr/>
        </p:nvSpPr>
        <p:spPr>
          <a:xfrm>
            <a:off x="9322710" y="6018028"/>
            <a:ext cx="4680369" cy="738664"/>
          </a:xfrm>
          <a:prstGeom prst="rect">
            <a:avLst/>
          </a:prstGeom>
          <a:solidFill>
            <a:schemeClr val="bg1"/>
          </a:solidFill>
          <a:ln w="25400">
            <a:solidFill>
              <a:srgbClr val="C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rPr>
              <a:t>If you need assistance logging</a:t>
            </a:r>
            <a:r>
              <a:rPr kumimoji="0" lang="en-US" sz="1400" b="0" i="0" u="none" strike="noStrike" kern="0" cap="none" spc="0" normalizeH="0" noProof="0" dirty="0">
                <a:ln>
                  <a:noFill/>
                </a:ln>
                <a:solidFill>
                  <a:srgbClr val="000000"/>
                </a:solidFill>
                <a:effectLst/>
                <a:uLnTx/>
                <a:uFillTx/>
              </a:rPr>
              <a:t> in to the NM Web Portal, please contact the CCSC at 1-800-299-7304 or by email at </a:t>
            </a:r>
            <a:r>
              <a:rPr kumimoji="0" lang="en-US" sz="1400" b="0" i="0" u="none" strike="noStrike" kern="0" cap="none" spc="0" normalizeH="0" noProof="0" dirty="0">
                <a:ln>
                  <a:noFill/>
                </a:ln>
                <a:solidFill>
                  <a:srgbClr val="000000"/>
                </a:solidFill>
                <a:effectLst/>
                <a:uLnTx/>
                <a:uFillTx/>
                <a:hlinkClick r:id="rId4"/>
              </a:rPr>
              <a:t>HIPAA.DeskNM@hsd.nm.gov</a:t>
            </a:r>
            <a:r>
              <a:rPr kumimoji="0" lang="en-US" sz="1400" b="0" i="0" u="none" strike="noStrike" kern="0" cap="none" spc="0" normalizeH="0" noProof="0" dirty="0">
                <a:ln>
                  <a:noFill/>
                </a:ln>
                <a:solidFill>
                  <a:srgbClr val="000000"/>
                </a:solidFill>
                <a:effectLst/>
                <a:uLnTx/>
                <a:uFillTx/>
              </a:rPr>
              <a:t>.    </a:t>
            </a:r>
            <a:endParaRPr kumimoji="0" lang="en-US" sz="1400" b="0" i="0" u="none" strike="noStrike" kern="0" cap="none" spc="0" normalizeH="0" baseline="0" noProof="0" dirty="0">
              <a:ln>
                <a:noFill/>
              </a:ln>
              <a:solidFill>
                <a:srgbClr val="000000"/>
              </a:solidFill>
              <a:effectLst/>
              <a:uLnTx/>
              <a:uFillTx/>
            </a:endParaRPr>
          </a:p>
        </p:txBody>
      </p:sp>
      <p:sp>
        <p:nvSpPr>
          <p:cNvPr id="2" name="TextBox 1"/>
          <p:cNvSpPr txBox="1"/>
          <p:nvPr/>
        </p:nvSpPr>
        <p:spPr>
          <a:xfrm>
            <a:off x="540028" y="2116480"/>
            <a:ext cx="8696611" cy="400110"/>
          </a:xfrm>
          <a:prstGeom prst="rect">
            <a:avLst/>
          </a:prstGeom>
          <a:noFill/>
        </p:spPr>
        <p:txBody>
          <a:bodyPr wrap="none" rtlCol="0">
            <a:spAutoFit/>
          </a:bodyPr>
          <a:lstStyle/>
          <a:p>
            <a:r>
              <a:rPr lang="en-US" sz="2000" dirty="0"/>
              <a:t>Log in at: </a:t>
            </a:r>
            <a:r>
              <a:rPr lang="en-US" sz="2000" dirty="0">
                <a:hlinkClick r:id="rId5"/>
              </a:rPr>
              <a:t>https://nmmedicaid.portal.conduent.com/static/providerlogin.htm</a:t>
            </a:r>
            <a:r>
              <a:rPr lang="en-US" sz="2000" dirty="0"/>
              <a:t>  </a:t>
            </a:r>
          </a:p>
        </p:txBody>
      </p:sp>
      <p:sp>
        <p:nvSpPr>
          <p:cNvPr id="21" name="TextBox 20"/>
          <p:cNvSpPr txBox="1"/>
          <p:nvPr/>
        </p:nvSpPr>
        <p:spPr>
          <a:xfrm>
            <a:off x="10121338" y="4138433"/>
            <a:ext cx="3881741" cy="954107"/>
          </a:xfrm>
          <a:prstGeom prst="rect">
            <a:avLst/>
          </a:prstGeom>
          <a:solidFill>
            <a:schemeClr val="bg1"/>
          </a:solidFill>
          <a:ln w="25400">
            <a:solidFill>
              <a:srgbClr val="C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rPr>
              <a:t>If you are not the</a:t>
            </a:r>
            <a:r>
              <a:rPr kumimoji="0" lang="en-US" sz="1400" b="0" i="0" u="none" strike="noStrike" kern="0" cap="none" spc="0" normalizeH="0" noProof="0" dirty="0">
                <a:ln>
                  <a:noFill/>
                </a:ln>
                <a:solidFill>
                  <a:srgbClr val="000000"/>
                </a:solidFill>
                <a:effectLst/>
                <a:uLnTx/>
                <a:uFillTx/>
              </a:rPr>
              <a:t> MA, you can gain access to </a:t>
            </a:r>
            <a:r>
              <a:rPr lang="en-US" sz="1400" kern="0" dirty="0">
                <a:solidFill>
                  <a:srgbClr val="000000"/>
                </a:solidFill>
              </a:rPr>
              <a:t>make updates </a:t>
            </a:r>
            <a:r>
              <a:rPr kumimoji="0" lang="en-US" sz="1400" b="0" i="0" u="none" strike="noStrike" kern="0" cap="none" spc="0" normalizeH="0" noProof="0" dirty="0">
                <a:ln>
                  <a:noFill/>
                </a:ln>
                <a:solidFill>
                  <a:srgbClr val="000000"/>
                </a:solidFill>
                <a:effectLst/>
                <a:uLnTx/>
                <a:uFillTx/>
              </a:rPr>
              <a:t>by contacting your MA and asking them to grant you the Provider Update Security Privilege</a:t>
            </a:r>
            <a:r>
              <a:rPr lang="en-US" sz="1400" kern="0" dirty="0">
                <a:solidFill>
                  <a:srgbClr val="000000"/>
                </a:solidFill>
              </a:rPr>
              <a:t>.</a:t>
            </a:r>
            <a:endParaRPr kumimoji="0" lang="en-US" sz="14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2285519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dirty="0"/>
              <a:t>3/22/2018</a:t>
            </a:r>
          </a:p>
        </p:txBody>
      </p:sp>
      <p:sp>
        <p:nvSpPr>
          <p:cNvPr id="9" name="Rectangle 2"/>
          <p:cNvSpPr>
            <a:spLocks noGrp="1" noChangeArrowheads="1"/>
          </p:cNvSpPr>
          <p:nvPr>
            <p:ph type="title"/>
          </p:nvPr>
        </p:nvSpPr>
        <p:spPr>
          <a:xfrm>
            <a:off x="644012" y="1373787"/>
            <a:ext cx="12413619" cy="725488"/>
          </a:xfrm>
          <a:noFill/>
        </p:spPr>
        <p:txBody>
          <a:bodyPr/>
          <a:lstStyle/>
          <a:p>
            <a:r>
              <a:rPr lang="en-US" sz="4400" dirty="0">
                <a:latin typeface="Arial" panose="020B0604020202020204" pitchFamily="34" charset="0"/>
                <a:cs typeface="Arial" panose="020B0604020202020204" pitchFamily="34" charset="0"/>
              </a:rPr>
              <a:t>Provider Update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9162" y="3210473"/>
            <a:ext cx="8266537" cy="47962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ight Arrow 1"/>
          <p:cNvSpPr/>
          <p:nvPr/>
        </p:nvSpPr>
        <p:spPr>
          <a:xfrm>
            <a:off x="1871230" y="6079200"/>
            <a:ext cx="1643449" cy="370703"/>
          </a:xfrm>
          <a:prstGeom prst="rightArrow">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00000"/>
              </a:solidFill>
            </a:endParaRPr>
          </a:p>
        </p:txBody>
      </p:sp>
      <p:sp>
        <p:nvSpPr>
          <p:cNvPr id="3" name="Rectangle 2"/>
          <p:cNvSpPr/>
          <p:nvPr/>
        </p:nvSpPr>
        <p:spPr>
          <a:xfrm>
            <a:off x="644011" y="2260046"/>
            <a:ext cx="13396841" cy="892552"/>
          </a:xfrm>
          <a:prstGeom prst="rect">
            <a:avLst/>
          </a:prstGeom>
        </p:spPr>
        <p:txBody>
          <a:bodyPr wrap="square">
            <a:spAutoFit/>
          </a:bodyPr>
          <a:lstStyle/>
          <a:p>
            <a:pPr>
              <a:lnSpc>
                <a:spcPct val="100000"/>
              </a:lnSpc>
            </a:pPr>
            <a:r>
              <a:rPr lang="en-US" dirty="0"/>
              <a:t>Web Portal Master Administrators and Users with the assigned privilege will be able to access the tool from the left navigation pane after logging in.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198604"/>
            <a:ext cx="13581063" cy="604795"/>
          </a:xfrm>
        </p:spPr>
        <p:txBody>
          <a:bodyPr/>
          <a:lstStyle/>
          <a:p>
            <a:r>
              <a:rPr lang="en-US" sz="4400" dirty="0"/>
              <a:t>Provider Update Access </a:t>
            </a:r>
            <a:r>
              <a:rPr lang="en-US" sz="4400" i="1" dirty="0"/>
              <a:t>Continued</a:t>
            </a:r>
            <a:endParaRPr lang="en-US" sz="4400" dirty="0"/>
          </a:p>
        </p:txBody>
      </p:sp>
      <p:pic>
        <p:nvPicPr>
          <p:cNvPr id="1027" name="Picture 1"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867" y="2343015"/>
            <a:ext cx="12525142" cy="343518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8" name="Picture 2" descr="image006"/>
          <p:cNvPicPr>
            <a:picLocks noChangeAspect="1" noChangeArrowheads="1"/>
          </p:cNvPicPr>
          <p:nvPr/>
        </p:nvPicPr>
        <p:blipFill rotWithShape="1">
          <a:blip r:embed="rId4">
            <a:extLst>
              <a:ext uri="{28A0092B-C50C-407E-A947-70E740481C1C}">
                <a14:useLocalDpi xmlns:a14="http://schemas.microsoft.com/office/drawing/2010/main" val="0"/>
              </a:ext>
            </a:extLst>
          </a:blip>
          <a:srcRect b="14086"/>
          <a:stretch/>
        </p:blipFill>
        <p:spPr bwMode="auto">
          <a:xfrm>
            <a:off x="3361039" y="5955956"/>
            <a:ext cx="9782969" cy="21031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Right Arrow 8"/>
          <p:cNvSpPr/>
          <p:nvPr/>
        </p:nvSpPr>
        <p:spPr>
          <a:xfrm rot="10800000">
            <a:off x="8838593" y="4266875"/>
            <a:ext cx="1643449" cy="370703"/>
          </a:xfrm>
          <a:prstGeom prst="rightArrow">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00000"/>
              </a:solidFill>
            </a:endParaRPr>
          </a:p>
        </p:txBody>
      </p:sp>
      <p:sp>
        <p:nvSpPr>
          <p:cNvPr id="10" name="Right Arrow 9"/>
          <p:cNvSpPr/>
          <p:nvPr/>
        </p:nvSpPr>
        <p:spPr>
          <a:xfrm rot="10800000">
            <a:off x="8838593" y="7211902"/>
            <a:ext cx="1643449" cy="370703"/>
          </a:xfrm>
          <a:prstGeom prst="rightArrow">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00000"/>
              </a:solidFill>
            </a:endParaRPr>
          </a:p>
        </p:txBody>
      </p:sp>
      <p:sp>
        <p:nvSpPr>
          <p:cNvPr id="12" name="TextBox 11"/>
          <p:cNvSpPr txBox="1"/>
          <p:nvPr/>
        </p:nvSpPr>
        <p:spPr>
          <a:xfrm>
            <a:off x="618866" y="5966456"/>
            <a:ext cx="2292851" cy="738664"/>
          </a:xfrm>
          <a:prstGeom prst="rect">
            <a:avLst/>
          </a:prstGeom>
          <a:solidFill>
            <a:schemeClr val="bg1"/>
          </a:solidFill>
          <a:ln w="25400">
            <a:solidFill>
              <a:srgbClr val="C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rPr>
              <a:t>Select ‘Continue’ after</a:t>
            </a:r>
            <a:r>
              <a:rPr kumimoji="0" lang="en-US" sz="1400" b="0" i="0" u="none" strike="noStrike" kern="0" cap="none" spc="0" normalizeH="0" noProof="0" dirty="0">
                <a:ln>
                  <a:noFill/>
                </a:ln>
                <a:solidFill>
                  <a:srgbClr val="000000"/>
                </a:solidFill>
                <a:effectLst/>
                <a:uLnTx/>
                <a:uFillTx/>
              </a:rPr>
              <a:t> a provider number has been selected. </a:t>
            </a:r>
            <a:endParaRPr kumimoji="0" lang="en-US" sz="1400" b="0" i="0" u="none" strike="noStrike" kern="0" cap="none" spc="0" normalizeH="0" baseline="0" noProof="0" dirty="0">
              <a:ln>
                <a:noFill/>
              </a:ln>
              <a:solidFill>
                <a:srgbClr val="000000"/>
              </a:solidFill>
              <a:effectLst/>
              <a:uLnTx/>
              <a:uFillTx/>
            </a:endParaRPr>
          </a:p>
        </p:txBody>
      </p:sp>
      <p:sp>
        <p:nvSpPr>
          <p:cNvPr id="13" name="Line 7"/>
          <p:cNvSpPr>
            <a:spLocks noChangeShapeType="1"/>
          </p:cNvSpPr>
          <p:nvPr/>
        </p:nvSpPr>
        <p:spPr bwMode="auto">
          <a:xfrm>
            <a:off x="2911717" y="6705120"/>
            <a:ext cx="857094" cy="171674"/>
          </a:xfrm>
          <a:prstGeom prst="line">
            <a:avLst/>
          </a:prstGeom>
          <a:noFill/>
          <a:ln w="25400" cap="flat" cmpd="sng" algn="ctr">
            <a:solidFill>
              <a:srgbClr val="C00000"/>
            </a:solidFill>
            <a:prstDash val="solid"/>
            <a:headEnd/>
            <a:tailEnd type="triangle" w="med" len="med"/>
          </a:ln>
          <a:effectLst>
            <a:outerShdw blurRad="40000" dist="20000" dir="5400000" rotWithShape="0">
              <a:srgbClr val="000000">
                <a:alpha val="38000"/>
              </a:srgbClr>
            </a:outerShdw>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956540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417" y="1359568"/>
            <a:ext cx="13459946" cy="570832"/>
          </a:xfrm>
        </p:spPr>
        <p:txBody>
          <a:bodyPr/>
          <a:lstStyle/>
          <a:p>
            <a:r>
              <a:rPr lang="en-US" sz="4400" dirty="0"/>
              <a:t>Provider Update Access</a:t>
            </a:r>
          </a:p>
        </p:txBody>
      </p:sp>
      <p:sp>
        <p:nvSpPr>
          <p:cNvPr id="3" name="Date Placeholder 2"/>
          <p:cNvSpPr>
            <a:spLocks noGrp="1"/>
          </p:cNvSpPr>
          <p:nvPr>
            <p:ph type="dt" sz="half" idx="10"/>
          </p:nvPr>
        </p:nvSpPr>
        <p:spPr/>
        <p:txBody>
          <a:bodyPr/>
          <a:lstStyle/>
          <a:p>
            <a:r>
              <a:rPr lang="en-US" dirty="0"/>
              <a:t>3/22/2018</a:t>
            </a:r>
          </a:p>
        </p:txBody>
      </p:sp>
      <p:sp>
        <p:nvSpPr>
          <p:cNvPr id="5" name="Rectangle 4"/>
          <p:cNvSpPr/>
          <p:nvPr/>
        </p:nvSpPr>
        <p:spPr>
          <a:xfrm>
            <a:off x="616417" y="2173542"/>
            <a:ext cx="12697058" cy="707886"/>
          </a:xfrm>
          <a:prstGeom prst="rect">
            <a:avLst/>
          </a:prstGeom>
        </p:spPr>
        <p:txBody>
          <a:bodyPr wrap="square">
            <a:spAutoFit/>
          </a:bodyPr>
          <a:lstStyle/>
          <a:p>
            <a:pPr>
              <a:lnSpc>
                <a:spcPct val="100000"/>
              </a:lnSpc>
            </a:pPr>
            <a:r>
              <a:rPr lang="en-US" sz="2000" dirty="0"/>
              <a:t>Providers may see the following error message to contact Conduent for guidance on moving forward with any provider record changes.</a:t>
            </a:r>
          </a:p>
        </p:txBody>
      </p:sp>
      <p:pic>
        <p:nvPicPr>
          <p:cNvPr id="6" name="Picture 5">
            <a:extLst>
              <a:ext uri="{FF2B5EF4-FFF2-40B4-BE49-F238E27FC236}">
                <a16:creationId xmlns:a16="http://schemas.microsoft.com/office/drawing/2014/main" id="{412844DC-330A-4229-A4A2-712AD83AC3C7}"/>
              </a:ext>
            </a:extLst>
          </p:cNvPr>
          <p:cNvPicPr>
            <a:picLocks noChangeAspect="1"/>
          </p:cNvPicPr>
          <p:nvPr/>
        </p:nvPicPr>
        <p:blipFill>
          <a:blip r:embed="rId3"/>
          <a:stretch>
            <a:fillRect/>
          </a:stretch>
        </p:blipFill>
        <p:spPr>
          <a:xfrm>
            <a:off x="662137" y="3304272"/>
            <a:ext cx="11670833" cy="4125228"/>
          </a:xfrm>
          <a:prstGeom prst="rect">
            <a:avLst/>
          </a:prstGeom>
        </p:spPr>
      </p:pic>
    </p:spTree>
    <p:extLst>
      <p:ext uri="{BB962C8B-B14F-4D97-AF65-F5344CB8AC3E}">
        <p14:creationId xmlns:p14="http://schemas.microsoft.com/office/powerpoint/2010/main" val="2465760782"/>
      </p:ext>
    </p:extLst>
  </p:cSld>
  <p:clrMapOvr>
    <a:masterClrMapping/>
  </p:clrMapOvr>
</p:sld>
</file>

<file path=ppt/theme/theme1.xml><?xml version="1.0" encoding="utf-8"?>
<a:theme xmlns:a="http://schemas.openxmlformats.org/drawingml/2006/main" name="Conduent_PPT_Template_White_6Jan">
  <a:themeElements>
    <a:clrScheme name="CONDUENT 2">
      <a:dk1>
        <a:sysClr val="windowText" lastClr="000000"/>
      </a:dk1>
      <a:lt1>
        <a:sysClr val="window" lastClr="FFFFFF"/>
      </a:lt1>
      <a:dk2>
        <a:srgbClr val="284563"/>
      </a:dk2>
      <a:lt2>
        <a:srgbClr val="DADDDC"/>
      </a:lt2>
      <a:accent1>
        <a:srgbClr val="0047BA"/>
      </a:accent1>
      <a:accent2>
        <a:srgbClr val="468CFF"/>
      </a:accent2>
      <a:accent3>
        <a:srgbClr val="005A64"/>
      </a:accent3>
      <a:accent4>
        <a:srgbClr val="00837B"/>
      </a:accent4>
      <a:accent5>
        <a:srgbClr val="00B4A0"/>
      </a:accent5>
      <a:accent6>
        <a:srgbClr val="F79646"/>
      </a:accent6>
      <a:hlink>
        <a:srgbClr val="0047BA"/>
      </a:hlink>
      <a:folHlink>
        <a:srgbClr val="0047B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err="1" smtClean="0">
            <a:solidFill>
              <a:srgbClr val="FFFFFE"/>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Conduent_PPT_Template_White_6Jan</Template>
  <TotalTime>19023</TotalTime>
  <Words>1803</Words>
  <Application>Microsoft Office PowerPoint</Application>
  <PresentationFormat>Custom</PresentationFormat>
  <Paragraphs>236</Paragraphs>
  <Slides>38</Slides>
  <Notes>26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Calibri</vt:lpstr>
      <vt:lpstr>Conduent_PPT_Template_White_6Jan</vt:lpstr>
      <vt:lpstr>  Online Provider Update</vt:lpstr>
      <vt:lpstr>Purpose</vt:lpstr>
      <vt:lpstr>Objectives</vt:lpstr>
      <vt:lpstr> Advantage of Submitting Updates Online</vt:lpstr>
      <vt:lpstr>New Mexico Medicaid Web Portal Login </vt:lpstr>
      <vt:lpstr>New Mexico Medicaid Web Portal Login </vt:lpstr>
      <vt:lpstr>Provider Update   </vt:lpstr>
      <vt:lpstr>Provider Update Access Continued</vt:lpstr>
      <vt:lpstr>Provider Update Access</vt:lpstr>
      <vt:lpstr>Provider Update Access Continued</vt:lpstr>
      <vt:lpstr> Billing and Unrestricted Providers</vt:lpstr>
      <vt:lpstr>Available Updates Online for Billing and Unrestricted Providers  </vt:lpstr>
      <vt:lpstr>Billing and Unrestricted Providers – Select Update Category  </vt:lpstr>
      <vt:lpstr>  Rendering Providers</vt:lpstr>
      <vt:lpstr>Available Updates Online for Rendering Providers</vt:lpstr>
      <vt:lpstr>Rendering Providers – Select Update Category </vt:lpstr>
      <vt:lpstr>  Completing the Request</vt:lpstr>
      <vt:lpstr>Entering Provider Information</vt:lpstr>
      <vt:lpstr>Upload Attachments</vt:lpstr>
      <vt:lpstr>Submitting or Cancelling the Update Request</vt:lpstr>
      <vt:lpstr>Provider Update Confirmation</vt:lpstr>
      <vt:lpstr>  Addendum</vt:lpstr>
      <vt:lpstr>Addendum – “Name” </vt:lpstr>
      <vt:lpstr>Addendum – “NPI Information”</vt:lpstr>
      <vt:lpstr>Addendum – “Tax Information and Business Type”  </vt:lpstr>
      <vt:lpstr>Addendum – “Office and Email Information”</vt:lpstr>
      <vt:lpstr>Addendum – “License and Certification”</vt:lpstr>
      <vt:lpstr>Addendum – “Add Affiliations”</vt:lpstr>
      <vt:lpstr>Addendum – “Add Insurance”</vt:lpstr>
      <vt:lpstr>Addendum – “End Affiliations”</vt:lpstr>
      <vt:lpstr>Addendum – “Owner”</vt:lpstr>
      <vt:lpstr>Addendum – “Manager” </vt:lpstr>
      <vt:lpstr>Addendum – “BackDate Enrollment”</vt:lpstr>
      <vt:lpstr>Addendum – “Terminate Enrollment” </vt:lpstr>
      <vt:lpstr>Addendum – “Add Attachments”</vt:lpstr>
      <vt:lpstr>New Mexico Medicaid Resources</vt:lpstr>
      <vt:lpstr>New Mexico Medicaid Resources Continued</vt:lpstr>
      <vt:lpstr>PowerPoint Presentation</vt:lpstr>
    </vt:vector>
  </TitlesOfParts>
  <Company>ACS - A Xerox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aliquam doloripsamet</dc:title>
  <dc:creator>Wilinski, Antonette</dc:creator>
  <cp:lastModifiedBy>Peter Sepich</cp:lastModifiedBy>
  <cp:revision>288</cp:revision>
  <dcterms:created xsi:type="dcterms:W3CDTF">2017-01-18T18:41:02Z</dcterms:created>
  <dcterms:modified xsi:type="dcterms:W3CDTF">2024-08-20T16:52:22Z</dcterms:modified>
</cp:coreProperties>
</file>